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18"/>
  </p:notesMasterIdLst>
  <p:sldIdLst>
    <p:sldId id="263" r:id="rId2"/>
    <p:sldId id="264" r:id="rId3"/>
    <p:sldId id="274" r:id="rId4"/>
    <p:sldId id="278" r:id="rId5"/>
    <p:sldId id="277" r:id="rId6"/>
    <p:sldId id="286" r:id="rId7"/>
    <p:sldId id="291" r:id="rId8"/>
    <p:sldId id="287" r:id="rId9"/>
    <p:sldId id="280" r:id="rId10"/>
    <p:sldId id="288" r:id="rId11"/>
    <p:sldId id="290" r:id="rId12"/>
    <p:sldId id="279" r:id="rId13"/>
    <p:sldId id="265" r:id="rId14"/>
    <p:sldId id="285" r:id="rId15"/>
    <p:sldId id="261" r:id="rId16"/>
    <p:sldId id="292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314D"/>
    <a:srgbClr val="FF662B"/>
    <a:srgbClr val="E2E2E2"/>
    <a:srgbClr val="A2C242"/>
    <a:srgbClr val="117BB8"/>
    <a:srgbClr val="A50021"/>
    <a:srgbClr val="E8FAFC"/>
    <a:srgbClr val="66CCFF"/>
    <a:srgbClr val="0066CC"/>
    <a:srgbClr val="005AB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77" autoAdjust="0"/>
    <p:restoredTop sz="94897" autoAdjust="0"/>
  </p:normalViewPr>
  <p:slideViewPr>
    <p:cSldViewPr>
      <p:cViewPr varScale="1">
        <p:scale>
          <a:sx n="65" d="100"/>
          <a:sy n="65" d="100"/>
        </p:scale>
        <p:origin x="-1122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51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BA74BD7-17FC-48C7-89A6-DD1980D7820A}" type="datetimeFigureOut">
              <a:rPr lang="ru-RU"/>
              <a:pPr>
                <a:defRPr/>
              </a:pPr>
              <a:t>30.06.2017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04E64A3E-8EB0-4DA7-887A-D07F9827325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8A64-FE15-4F0C-A0FF-E5A866A9B1A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349054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8A64-FE15-4F0C-A0FF-E5A866A9B1A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87241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8A64-FE15-4F0C-A0FF-E5A866A9B1A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534935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CD79-D6FF-4B58-9D4E-01B0715C055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167937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80790-F8F2-45C5-BEEF-895F51F35559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796355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D07A6-41EB-413B-B9B6-EB0E936A0E2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720900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7BF3-B941-4967-BE32-ED2F71F3EB6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331376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E0833-575C-4A4E-A6F7-9576864B6C6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682373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856FF-CBAC-4343-BE3F-B51CEC2264E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424081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46511-9A1B-4665-BF51-3085EF11D40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98239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FA23A-6E09-4D8C-8783-A26E2FE0D1D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78814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2000"/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18A64-FE15-4F0C-A0FF-E5A866A9B1A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49447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/>
          </p:cNvSpPr>
          <p:nvPr/>
        </p:nvSpPr>
        <p:spPr bwMode="auto">
          <a:xfrm>
            <a:off x="523836" y="714356"/>
            <a:ext cx="1116124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5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ПРОГРАММИРОВАНИЕ ЛИНЕЙНЫХ АЛГОРИТМОВ</a:t>
            </a:r>
            <a:endParaRPr lang="ru-RU" altLang="ru-RU" sz="5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1" name="Подзаголовок 2"/>
          <p:cNvSpPr>
            <a:spLocks/>
          </p:cNvSpPr>
          <p:nvPr/>
        </p:nvSpPr>
        <p:spPr bwMode="auto">
          <a:xfrm>
            <a:off x="523836" y="2428868"/>
            <a:ext cx="1116123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3600" b="1" dirty="0">
                <a:solidFill>
                  <a:srgbClr val="FF662B"/>
                </a:solidFill>
              </a:rPr>
              <a:t>НАЧАЛА ПРОГРАММИРОВАНИЯ</a:t>
            </a:r>
          </a:p>
        </p:txBody>
      </p:sp>
      <p:sp>
        <p:nvSpPr>
          <p:cNvPr id="4" name="Подзаголовок 2"/>
          <p:cNvSpPr>
            <a:spLocks/>
          </p:cNvSpPr>
          <p:nvPr/>
        </p:nvSpPr>
        <p:spPr bwMode="auto">
          <a:xfrm>
            <a:off x="452398" y="6210300"/>
            <a:ext cx="1116123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3600" b="1" dirty="0" smtClean="0">
                <a:solidFill>
                  <a:srgbClr val="FF662B"/>
                </a:solidFill>
              </a:rPr>
              <a:t>8 класс</a:t>
            </a:r>
            <a:endParaRPr lang="ru-RU" altLang="ru-RU" sz="3600" b="1" dirty="0">
              <a:solidFill>
                <a:srgbClr val="FF662B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3"/>
          <p:cNvSpPr>
            <a:spLocks/>
          </p:cNvSpPr>
          <p:nvPr/>
        </p:nvSpPr>
        <p:spPr bwMode="auto">
          <a:xfrm>
            <a:off x="551384" y="404664"/>
            <a:ext cx="1116124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 sz="4400" b="1" dirty="0">
                <a:solidFill>
                  <a:srgbClr val="31314D"/>
                </a:solidFill>
              </a:rPr>
              <a:t>Ключевые слова</a:t>
            </a:r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551384" y="1268760"/>
            <a:ext cx="9721330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0" algn="just" eaLnBrk="1" hangingPunct="1">
              <a:lnSpc>
                <a:spcPct val="150000"/>
              </a:lnSpc>
            </a:pPr>
            <a:r>
              <a:rPr lang="ru-RU" altLang="ru-RU" sz="3600" b="1" dirty="0" smtClean="0">
                <a:solidFill>
                  <a:srgbClr val="FF662B"/>
                </a:solidFill>
              </a:rPr>
              <a:t>-</a:t>
            </a:r>
            <a:r>
              <a:rPr lang="ru-RU" altLang="ru-RU" sz="3600" b="1" dirty="0" smtClean="0"/>
              <a:t> вещественный </a:t>
            </a:r>
            <a:r>
              <a:rPr lang="ru-RU" altLang="ru-RU" sz="3600" b="1" dirty="0"/>
              <a:t>тип данных</a:t>
            </a:r>
          </a:p>
          <a:p>
            <a:pPr indent="0" algn="just" eaLnBrk="1" hangingPunct="1">
              <a:lnSpc>
                <a:spcPct val="150000"/>
              </a:lnSpc>
            </a:pPr>
            <a:r>
              <a:rPr lang="ru-RU" altLang="ru-RU" sz="3600" b="1" dirty="0" smtClean="0">
                <a:solidFill>
                  <a:srgbClr val="FF662B"/>
                </a:solidFill>
              </a:rPr>
              <a:t>-</a:t>
            </a:r>
            <a:r>
              <a:rPr lang="ru-RU" altLang="ru-RU" sz="3600" b="1" dirty="0" smtClean="0"/>
              <a:t> целочисленный </a:t>
            </a:r>
            <a:r>
              <a:rPr lang="ru-RU" altLang="ru-RU" sz="3600" b="1" dirty="0"/>
              <a:t>тип данных</a:t>
            </a:r>
          </a:p>
          <a:p>
            <a:pPr indent="0" algn="just" eaLnBrk="1" hangingPunct="1">
              <a:lnSpc>
                <a:spcPct val="150000"/>
              </a:lnSpc>
            </a:pPr>
            <a:r>
              <a:rPr lang="ru-RU" altLang="ru-RU" sz="3600" b="1" dirty="0" smtClean="0">
                <a:solidFill>
                  <a:srgbClr val="FF662B"/>
                </a:solidFill>
              </a:rPr>
              <a:t>-</a:t>
            </a:r>
            <a:r>
              <a:rPr lang="ru-RU" altLang="ru-RU" sz="3600" b="1" dirty="0" smtClean="0"/>
              <a:t> символьный </a:t>
            </a:r>
            <a:r>
              <a:rPr lang="ru-RU" altLang="ru-RU" sz="3600" b="1" dirty="0"/>
              <a:t>тип данных</a:t>
            </a:r>
          </a:p>
          <a:p>
            <a:pPr indent="0" algn="just" eaLnBrk="1" hangingPunct="1">
              <a:lnSpc>
                <a:spcPct val="150000"/>
              </a:lnSpc>
            </a:pPr>
            <a:r>
              <a:rPr lang="ru-RU" altLang="ru-RU" sz="3600" b="1" dirty="0" smtClean="0">
                <a:solidFill>
                  <a:srgbClr val="FF662B"/>
                </a:solidFill>
              </a:rPr>
              <a:t>-</a:t>
            </a:r>
            <a:r>
              <a:rPr lang="ru-RU" altLang="ru-RU" sz="3600" b="1" dirty="0" smtClean="0"/>
              <a:t> строковый </a:t>
            </a:r>
            <a:r>
              <a:rPr lang="ru-RU" altLang="ru-RU" sz="3600" b="1" dirty="0"/>
              <a:t>тип данных</a:t>
            </a:r>
          </a:p>
          <a:p>
            <a:pPr indent="0" algn="just" eaLnBrk="1" hangingPunct="1">
              <a:lnSpc>
                <a:spcPct val="150000"/>
              </a:lnSpc>
            </a:pPr>
            <a:r>
              <a:rPr lang="ru-RU" altLang="ru-RU" sz="3600" b="1" dirty="0" smtClean="0">
                <a:solidFill>
                  <a:srgbClr val="FF662B"/>
                </a:solidFill>
              </a:rPr>
              <a:t>-</a:t>
            </a:r>
            <a:r>
              <a:rPr lang="ru-RU" altLang="ru-RU" sz="3600" b="1" dirty="0" smtClean="0"/>
              <a:t> логический </a:t>
            </a:r>
            <a:r>
              <a:rPr lang="ru-RU" altLang="ru-RU" sz="3600" b="1" dirty="0"/>
              <a:t>тип данных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2"/>
          <p:cNvSpPr>
            <a:spLocks/>
          </p:cNvSpPr>
          <p:nvPr/>
        </p:nvSpPr>
        <p:spPr bwMode="auto">
          <a:xfrm>
            <a:off x="479376" y="404664"/>
            <a:ext cx="11233248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400" b="1" dirty="0">
                <a:solidFill>
                  <a:srgbClr val="31314D"/>
                </a:solidFill>
              </a:rPr>
              <a:t>Числовые типы данных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479376" y="1340768"/>
            <a:ext cx="11233248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0" algn="just" eaLnBrk="1" hangingPunct="1">
              <a:lnSpc>
                <a:spcPct val="80000"/>
              </a:lnSpc>
            </a:pPr>
            <a:r>
              <a:rPr lang="ru-RU" altLang="ru-RU" sz="2400" dirty="0"/>
              <a:t>Стандартные функции языка Паскаль:</a:t>
            </a:r>
          </a:p>
        </p:txBody>
      </p:sp>
      <p:graphicFrame>
        <p:nvGraphicFramePr>
          <p:cNvPr id="4153" name="Group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6709307"/>
              </p:ext>
            </p:extLst>
          </p:nvPr>
        </p:nvGraphicFramePr>
        <p:xfrm>
          <a:off x="479376" y="1988840"/>
          <a:ext cx="11233248" cy="3671046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0292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062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539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0438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4502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2B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Функция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2B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2B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Назначение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2B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2B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Тип аргумента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2B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2B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Тип результата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2B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53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abs (x)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Модуль </a:t>
                      </a: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kumimoji="0" 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ru-RU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nteger</a:t>
                      </a: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ru-RU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Такой же, как у аргумента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53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sqr</a:t>
                      </a: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(x)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Квадрат </a:t>
                      </a: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kumimoji="0" 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ru-RU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nteger</a:t>
                      </a: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ru-RU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Такой же, как у аргумента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53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sqrt</a:t>
                      </a: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(x)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Квадратный корень из </a:t>
                      </a: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kumimoji="0" 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ru-RU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nteger</a:t>
                      </a: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ru-RU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527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round (x)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Округление </a:t>
                      </a: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до ближайшего целого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53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frac</a:t>
                      </a: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(x)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Целая часть </a:t>
                      </a: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kumimoji="0" 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53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</a:t>
                      </a: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(x)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Дробная часть </a:t>
                      </a: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kumimoji="0" 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24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random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Случайное число от 0 до 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63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random (x)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Случайное число от 0 до </a:t>
                      </a: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kumimoji="0" 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ru-RU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nteger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ru-RU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nteger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6467" marB="464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Заголовок 2"/>
          <p:cNvSpPr>
            <a:spLocks/>
          </p:cNvSpPr>
          <p:nvPr/>
        </p:nvSpPr>
        <p:spPr bwMode="auto">
          <a:xfrm>
            <a:off x="551384" y="431801"/>
            <a:ext cx="11233248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ru-RU" sz="4400" b="1" dirty="0">
                <a:solidFill>
                  <a:srgbClr val="313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Исследование функций </a:t>
            </a:r>
            <a:r>
              <a:rPr lang="ru-RU" sz="4400" b="1" dirty="0" err="1" smtClean="0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round</a:t>
            </a:r>
            <a:r>
              <a:rPr lang="ru-RU" sz="4400" dirty="0" smtClean="0">
                <a:solidFill>
                  <a:srgbClr val="313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b="1" dirty="0" err="1" smtClean="0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b="1" dirty="0">
                <a:solidFill>
                  <a:srgbClr val="313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b="1" dirty="0" err="1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frac</a:t>
            </a:r>
            <a:endParaRPr lang="ru-RU" sz="4400" b="1" dirty="0">
              <a:solidFill>
                <a:srgbClr val="FF66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525100" y="5074445"/>
            <a:ext cx="11187523" cy="1200329"/>
          </a:xfrm>
          <a:prstGeom prst="rect">
            <a:avLst/>
          </a:prstGeom>
          <a:solidFill>
            <a:srgbClr val="E2E2E2"/>
          </a:solidFill>
          <a:ln w="38100">
            <a:solidFill>
              <a:srgbClr val="FF662B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1617663" algn="just">
              <a:defRPr/>
            </a:pPr>
            <a:r>
              <a:rPr lang="ru-RU" sz="2400" dirty="0">
                <a:latin typeface="Arial" charset="0"/>
                <a:cs typeface="Arial" charset="0"/>
              </a:rPr>
              <a:t>Выполните программу несколько раз для </a:t>
            </a:r>
          </a:p>
          <a:p>
            <a:pPr indent="1617663" algn="just">
              <a:defRPr/>
            </a:pP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</a:t>
            </a:r>
            <a:r>
              <a:rPr lang="ru-RU" sz="2400" dirty="0">
                <a:latin typeface="Arial" charset="0"/>
                <a:cs typeface="Arial" charset="0"/>
              </a:rPr>
              <a:t> </a:t>
            </a:r>
            <a:r>
              <a:rPr lang="ru-RU" sz="2400" dirty="0" smtClean="0">
                <a:latin typeface="Arial" charset="0"/>
                <a:cs typeface="Arial" charset="0"/>
              </a:rPr>
              <a:t>{</a:t>
            </a:r>
            <a:r>
              <a:rPr lang="ru-RU" sz="2400" dirty="0">
                <a:latin typeface="Arial" charset="0"/>
                <a:cs typeface="Arial" charset="0"/>
              </a:rPr>
              <a:t>10,2; 10,8; –10,2; –10,8}. </a:t>
            </a:r>
          </a:p>
          <a:p>
            <a:pPr indent="1617663" algn="just">
              <a:defRPr/>
            </a:pPr>
            <a:r>
              <a:rPr lang="ru-RU" sz="2400" dirty="0">
                <a:latin typeface="Arial" charset="0"/>
                <a:cs typeface="Arial" charset="0"/>
              </a:rPr>
              <a:t>Какой будет тип результата каждой из этих функций?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551384" y="1071563"/>
            <a:ext cx="1116124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ru-RU" altLang="ru-RU" sz="2400" b="1" dirty="0"/>
              <a:t>program </a:t>
            </a:r>
            <a:r>
              <a:rPr lang="ru-RU" altLang="ru-RU" sz="2400" dirty="0"/>
              <a:t>n_3;</a:t>
            </a:r>
          </a:p>
          <a:p>
            <a:pPr algn="just" eaLnBrk="1" hangingPunct="1"/>
            <a:r>
              <a:rPr lang="en-US" altLang="ru-RU" sz="2400" b="1" dirty="0"/>
              <a:t> </a:t>
            </a:r>
            <a:r>
              <a:rPr lang="ru-RU" altLang="ru-RU" sz="2400" b="1" dirty="0" smtClean="0"/>
              <a:t> </a:t>
            </a:r>
            <a:r>
              <a:rPr lang="ru-RU" altLang="ru-RU" sz="2400" b="1" dirty="0" err="1" smtClean="0"/>
              <a:t>var</a:t>
            </a:r>
            <a:r>
              <a:rPr lang="ru-RU" altLang="ru-RU" sz="2400" dirty="0" smtClean="0"/>
              <a:t> </a:t>
            </a:r>
            <a:r>
              <a:rPr lang="ru-RU" altLang="ru-RU" sz="2400" dirty="0"/>
              <a:t>x: </a:t>
            </a:r>
            <a:r>
              <a:rPr lang="ru-RU" altLang="ru-RU" sz="2400" dirty="0" err="1"/>
              <a:t>real</a:t>
            </a:r>
            <a:r>
              <a:rPr lang="ru-RU" altLang="ru-RU" sz="2400" dirty="0"/>
              <a:t>;</a:t>
            </a:r>
          </a:p>
          <a:p>
            <a:pPr algn="just" eaLnBrk="1" hangingPunct="1"/>
            <a:r>
              <a:rPr lang="ru-RU" altLang="ru-RU" sz="2400" b="1" dirty="0" err="1"/>
              <a:t>begin</a:t>
            </a:r>
            <a:endParaRPr lang="ru-RU" altLang="ru-RU" sz="2400" b="1" dirty="0"/>
          </a:p>
          <a:p>
            <a:pPr algn="just" eaLnBrk="1" hangingPunct="1"/>
            <a:r>
              <a:rPr lang="en-US" altLang="ru-RU" sz="2400" dirty="0"/>
              <a:t>  </a:t>
            </a:r>
            <a:r>
              <a:rPr lang="ru-RU" altLang="ru-RU" sz="2400" dirty="0" err="1"/>
              <a:t>writeln</a:t>
            </a:r>
            <a:r>
              <a:rPr lang="ru-RU" altLang="ru-RU" sz="2400" dirty="0"/>
              <a:t> ('Исследование функций </a:t>
            </a:r>
            <a:r>
              <a:rPr lang="ru-RU" altLang="ru-RU" sz="2400" dirty="0" err="1"/>
              <a:t>round</a:t>
            </a:r>
            <a:r>
              <a:rPr lang="ru-RU" altLang="ru-RU" sz="2400" dirty="0"/>
              <a:t>, </a:t>
            </a:r>
            <a:r>
              <a:rPr lang="ru-RU" altLang="ru-RU" sz="2400" dirty="0" err="1"/>
              <a:t>int</a:t>
            </a:r>
            <a:r>
              <a:rPr lang="ru-RU" altLang="ru-RU" sz="2400" dirty="0"/>
              <a:t>, </a:t>
            </a:r>
            <a:r>
              <a:rPr lang="ru-RU" altLang="ru-RU" sz="2400" dirty="0" err="1"/>
              <a:t>frac</a:t>
            </a:r>
            <a:r>
              <a:rPr lang="ru-RU" altLang="ru-RU" sz="2400" dirty="0"/>
              <a:t>');</a:t>
            </a:r>
          </a:p>
          <a:p>
            <a:pPr algn="just" eaLnBrk="1" hangingPunct="1"/>
            <a:r>
              <a:rPr lang="en-US" altLang="ru-RU" sz="2400" dirty="0"/>
              <a:t>  </a:t>
            </a:r>
            <a:r>
              <a:rPr lang="ru-RU" altLang="ru-RU" sz="2400" dirty="0" err="1"/>
              <a:t>write</a:t>
            </a:r>
            <a:r>
              <a:rPr lang="ru-RU" altLang="ru-RU" sz="2400" dirty="0"/>
              <a:t> ('Введите x&gt;&gt;');</a:t>
            </a:r>
          </a:p>
          <a:p>
            <a:pPr algn="just" eaLnBrk="1" hangingPunct="1"/>
            <a:r>
              <a:rPr lang="en-US" altLang="ru-RU" sz="2400" dirty="0"/>
              <a:t>  </a:t>
            </a:r>
            <a:r>
              <a:rPr lang="ru-RU" altLang="ru-RU" sz="2400" dirty="0" err="1"/>
              <a:t>readln</a:t>
            </a:r>
            <a:r>
              <a:rPr lang="ru-RU" altLang="ru-RU" sz="2400" dirty="0"/>
              <a:t> (x);</a:t>
            </a:r>
          </a:p>
          <a:p>
            <a:pPr algn="just" eaLnBrk="1" hangingPunct="1"/>
            <a:r>
              <a:rPr lang="en-US" altLang="ru-RU" sz="2400" dirty="0"/>
              <a:t>  </a:t>
            </a:r>
            <a:r>
              <a:rPr lang="ru-RU" altLang="ru-RU" sz="2400" dirty="0" err="1"/>
              <a:t>writeln</a:t>
            </a:r>
            <a:r>
              <a:rPr lang="ru-RU" altLang="ru-RU" sz="2400" dirty="0"/>
              <a:t> ('Округление - ', </a:t>
            </a:r>
            <a:r>
              <a:rPr lang="ru-RU" altLang="ru-RU" sz="2400" dirty="0" err="1"/>
              <a:t>round</a:t>
            </a:r>
            <a:r>
              <a:rPr lang="ru-RU" altLang="ru-RU" sz="2400" dirty="0"/>
              <a:t>(x));</a:t>
            </a:r>
          </a:p>
          <a:p>
            <a:pPr algn="just" eaLnBrk="1" hangingPunct="1"/>
            <a:r>
              <a:rPr lang="en-US" altLang="ru-RU" sz="2400" dirty="0"/>
              <a:t>  </a:t>
            </a:r>
            <a:r>
              <a:rPr lang="ru-RU" altLang="ru-RU" sz="2400" dirty="0" err="1"/>
              <a:t>writeln</a:t>
            </a:r>
            <a:r>
              <a:rPr lang="ru-RU" altLang="ru-RU" sz="2400" dirty="0"/>
              <a:t> ('Целая часть - ', </a:t>
            </a:r>
            <a:r>
              <a:rPr lang="ru-RU" altLang="ru-RU" sz="2400" dirty="0" err="1"/>
              <a:t>int</a:t>
            </a:r>
            <a:r>
              <a:rPr lang="ru-RU" altLang="ru-RU" sz="2400" dirty="0"/>
              <a:t>(x));</a:t>
            </a:r>
          </a:p>
          <a:p>
            <a:pPr algn="just" eaLnBrk="1" hangingPunct="1"/>
            <a:r>
              <a:rPr lang="en-US" altLang="ru-RU" sz="2400" dirty="0"/>
              <a:t>  </a:t>
            </a:r>
            <a:r>
              <a:rPr lang="ru-RU" altLang="ru-RU" sz="2400" dirty="0" err="1"/>
              <a:t>writeln</a:t>
            </a:r>
            <a:r>
              <a:rPr lang="ru-RU" altLang="ru-RU" sz="2400" dirty="0"/>
              <a:t> ('Дробная часть - ', </a:t>
            </a:r>
            <a:r>
              <a:rPr lang="ru-RU" altLang="ru-RU" sz="2400" dirty="0" err="1"/>
              <a:t>frac</a:t>
            </a:r>
            <a:r>
              <a:rPr lang="ru-RU" altLang="ru-RU" sz="2400" dirty="0"/>
              <a:t>(x))</a:t>
            </a:r>
          </a:p>
          <a:p>
            <a:pPr algn="just" eaLnBrk="1" hangingPunct="1">
              <a:spcAft>
                <a:spcPct val="20000"/>
              </a:spcAft>
            </a:pPr>
            <a:r>
              <a:rPr lang="ru-RU" altLang="ru-RU" sz="2400" b="1" dirty="0" err="1"/>
              <a:t>end</a:t>
            </a:r>
            <a:r>
              <a:rPr lang="ru-RU" altLang="ru-RU" sz="2400" b="1" dirty="0"/>
              <a:t>.</a:t>
            </a:r>
          </a:p>
        </p:txBody>
      </p:sp>
      <p:sp>
        <p:nvSpPr>
          <p:cNvPr id="5125" name="TextBox 6"/>
          <p:cNvSpPr txBox="1">
            <a:spLocks noChangeArrowheads="1"/>
          </p:cNvSpPr>
          <p:nvPr/>
        </p:nvSpPr>
        <p:spPr bwMode="auto">
          <a:xfrm>
            <a:off x="983432" y="5120611"/>
            <a:ext cx="64293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 sz="6600" b="1" dirty="0">
                <a:solidFill>
                  <a:srgbClr val="FF662B"/>
                </a:solidFill>
              </a:rPr>
              <a:t>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5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56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56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56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56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56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56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56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56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56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256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256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2"/>
          <p:cNvSpPr>
            <a:spLocks/>
          </p:cNvSpPr>
          <p:nvPr/>
        </p:nvSpPr>
        <p:spPr bwMode="auto">
          <a:xfrm>
            <a:off x="551383" y="368299"/>
            <a:ext cx="1116123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400" b="1" dirty="0">
                <a:solidFill>
                  <a:srgbClr val="31314D"/>
                </a:solidFill>
              </a:rPr>
              <a:t>Целочисленный тип данных</a:t>
            </a: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551383" y="1124744"/>
            <a:ext cx="11161239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0" algn="just" eaLnBrk="1" hangingPunct="1">
              <a:lnSpc>
                <a:spcPct val="80000"/>
              </a:lnSpc>
            </a:pPr>
            <a:r>
              <a:rPr lang="ru-RU" altLang="ru-RU" sz="2400" dirty="0"/>
              <a:t>Операции над целыми числами в языке Паскаль:</a:t>
            </a:r>
          </a:p>
        </p:txBody>
      </p:sp>
      <p:graphicFrame>
        <p:nvGraphicFramePr>
          <p:cNvPr id="19586" name="Group 1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80280107"/>
              </p:ext>
            </p:extLst>
          </p:nvPr>
        </p:nvGraphicFramePr>
        <p:xfrm>
          <a:off x="551384" y="1773239"/>
          <a:ext cx="11161239" cy="3566062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51888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383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340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3383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2B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Операция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2B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2B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Обозначение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2B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2B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Тип результата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2B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168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Сложение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ru-RU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nteger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168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Вычитание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ru-RU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nteger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168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Умножение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ru-RU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nteger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168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Получение целого частного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div 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ru-RU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nteger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168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Получение целого остатка деления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ru-RU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nteger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168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2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Деление 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eal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9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Заголовок 2"/>
          <p:cNvSpPr>
            <a:spLocks/>
          </p:cNvSpPr>
          <p:nvPr/>
        </p:nvSpPr>
        <p:spPr bwMode="auto">
          <a:xfrm>
            <a:off x="551099" y="332656"/>
            <a:ext cx="1116124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ru-RU" sz="4400" b="1" dirty="0">
                <a:solidFill>
                  <a:srgbClr val="313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Операции </a:t>
            </a:r>
            <a:r>
              <a:rPr lang="ru-RU" sz="4400" b="1" dirty="0" err="1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</a:t>
            </a:r>
            <a:r>
              <a:rPr lang="ru-RU" sz="4400" dirty="0">
                <a:solidFill>
                  <a:srgbClr val="313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b="1" dirty="0">
                <a:solidFill>
                  <a:srgbClr val="313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4400" dirty="0">
                <a:solidFill>
                  <a:srgbClr val="313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b="1" dirty="0" err="1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</a:t>
            </a:r>
            <a:r>
              <a:rPr lang="ru-RU" sz="4400" b="1" dirty="0">
                <a:solidFill>
                  <a:srgbClr val="313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1919536" y="2492375"/>
            <a:ext cx="8497639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 sz="2200" b="1" dirty="0"/>
              <a:t>program</a:t>
            </a:r>
            <a:r>
              <a:rPr lang="ru-RU" altLang="ru-RU" sz="2200" dirty="0"/>
              <a:t> n_4;</a:t>
            </a:r>
          </a:p>
          <a:p>
            <a:pPr algn="l" eaLnBrk="1" hangingPunct="1"/>
            <a:r>
              <a:rPr lang="ru-RU" altLang="ru-RU" sz="2200" b="1" dirty="0"/>
              <a:t>  </a:t>
            </a:r>
            <a:r>
              <a:rPr lang="ru-RU" altLang="ru-RU" sz="2200" b="1" dirty="0" err="1"/>
              <a:t>var</a:t>
            </a:r>
            <a:r>
              <a:rPr lang="ru-RU" altLang="ru-RU" sz="2200" dirty="0"/>
              <a:t> x, a, b, c, s: </a:t>
            </a:r>
            <a:r>
              <a:rPr lang="ru-RU" altLang="ru-RU" sz="2200" dirty="0" err="1"/>
              <a:t>integer</a:t>
            </a:r>
            <a:r>
              <a:rPr lang="ru-RU" altLang="ru-RU" sz="2200" dirty="0"/>
              <a:t>;</a:t>
            </a:r>
          </a:p>
          <a:p>
            <a:pPr algn="l" eaLnBrk="1" hangingPunct="1"/>
            <a:r>
              <a:rPr lang="ru-RU" altLang="ru-RU" sz="2200" b="1" dirty="0" err="1"/>
              <a:t>begin</a:t>
            </a:r>
            <a:endParaRPr lang="ru-RU" altLang="ru-RU" sz="2200" b="1" dirty="0"/>
          </a:p>
          <a:p>
            <a:pPr algn="l" eaLnBrk="1" hangingPunct="1"/>
            <a:r>
              <a:rPr lang="ru-RU" altLang="ru-RU" sz="2200" dirty="0"/>
              <a:t>  </a:t>
            </a:r>
            <a:r>
              <a:rPr lang="ru-RU" altLang="ru-RU" sz="2200" dirty="0" err="1"/>
              <a:t>writeln</a:t>
            </a:r>
            <a:r>
              <a:rPr lang="ru-RU" altLang="ru-RU" sz="2200" dirty="0"/>
              <a:t> ('Нахождение суммы цифр трёхзначного числа');</a:t>
            </a:r>
          </a:p>
          <a:p>
            <a:pPr algn="l" eaLnBrk="1" hangingPunct="1"/>
            <a:r>
              <a:rPr lang="ru-RU" altLang="ru-RU" sz="2200" dirty="0"/>
              <a:t>  </a:t>
            </a:r>
            <a:r>
              <a:rPr lang="ru-RU" altLang="ru-RU" sz="2200" dirty="0" err="1"/>
              <a:t>write</a:t>
            </a:r>
            <a:r>
              <a:rPr lang="ru-RU" altLang="ru-RU" sz="2200" dirty="0"/>
              <a:t> ('Введите исходное число&gt;&gt;');</a:t>
            </a:r>
          </a:p>
          <a:p>
            <a:pPr algn="l" eaLnBrk="1" hangingPunct="1"/>
            <a:r>
              <a:rPr lang="ru-RU" altLang="ru-RU" sz="2200" dirty="0"/>
              <a:t>  </a:t>
            </a:r>
            <a:r>
              <a:rPr lang="ru-RU" altLang="ru-RU" sz="2200" dirty="0" err="1"/>
              <a:t>readln</a:t>
            </a:r>
            <a:r>
              <a:rPr lang="ru-RU" altLang="ru-RU" sz="2200" dirty="0"/>
              <a:t> (x);</a:t>
            </a:r>
          </a:p>
          <a:p>
            <a:pPr algn="l" eaLnBrk="1" hangingPunct="1"/>
            <a:r>
              <a:rPr lang="ru-RU" altLang="ru-RU" sz="2200" dirty="0"/>
              <a:t>  a:=x </a:t>
            </a:r>
            <a:r>
              <a:rPr lang="ru-RU" altLang="ru-RU" sz="2200" dirty="0" err="1"/>
              <a:t>div</a:t>
            </a:r>
            <a:r>
              <a:rPr lang="ru-RU" altLang="ru-RU" sz="2200" dirty="0"/>
              <a:t> 100;</a:t>
            </a:r>
          </a:p>
          <a:p>
            <a:pPr algn="l" eaLnBrk="1" hangingPunct="1"/>
            <a:r>
              <a:rPr lang="ru-RU" altLang="ru-RU" sz="2200" dirty="0"/>
              <a:t>  b:=x </a:t>
            </a:r>
            <a:r>
              <a:rPr lang="ru-RU" altLang="ru-RU" sz="2200" dirty="0" err="1"/>
              <a:t>mod</a:t>
            </a:r>
            <a:r>
              <a:rPr lang="ru-RU" altLang="ru-RU" sz="2200" dirty="0"/>
              <a:t> 100 </a:t>
            </a:r>
            <a:r>
              <a:rPr lang="ru-RU" altLang="ru-RU" sz="2200" dirty="0" err="1"/>
              <a:t>div</a:t>
            </a:r>
            <a:r>
              <a:rPr lang="ru-RU" altLang="ru-RU" sz="2200" dirty="0"/>
              <a:t> 10;</a:t>
            </a:r>
          </a:p>
          <a:p>
            <a:pPr algn="l" eaLnBrk="1" hangingPunct="1"/>
            <a:r>
              <a:rPr lang="ru-RU" altLang="ru-RU" sz="2200" dirty="0"/>
              <a:t>  c:=x </a:t>
            </a:r>
            <a:r>
              <a:rPr lang="ru-RU" altLang="ru-RU" sz="2200" dirty="0" err="1"/>
              <a:t>mod</a:t>
            </a:r>
            <a:r>
              <a:rPr lang="ru-RU" altLang="ru-RU" sz="2200" dirty="0"/>
              <a:t> 10;</a:t>
            </a:r>
          </a:p>
          <a:p>
            <a:pPr algn="l" eaLnBrk="1" hangingPunct="1"/>
            <a:r>
              <a:rPr lang="ru-RU" altLang="ru-RU" sz="2200" dirty="0"/>
              <a:t>  s:=a+b+c;</a:t>
            </a:r>
          </a:p>
          <a:p>
            <a:pPr algn="l" eaLnBrk="1" hangingPunct="1"/>
            <a:r>
              <a:rPr lang="ru-RU" altLang="ru-RU" sz="2200" dirty="0"/>
              <a:t>  </a:t>
            </a:r>
            <a:r>
              <a:rPr lang="ru-RU" altLang="ru-RU" sz="2200" dirty="0" err="1"/>
              <a:t>writeln</a:t>
            </a:r>
            <a:r>
              <a:rPr lang="ru-RU" altLang="ru-RU" sz="2200" dirty="0"/>
              <a:t> ('s= ', s)</a:t>
            </a:r>
          </a:p>
          <a:p>
            <a:pPr algn="l" eaLnBrk="1" hangingPunct="1"/>
            <a:r>
              <a:rPr lang="ru-RU" altLang="ru-RU" sz="2200" b="1" dirty="0" err="1"/>
              <a:t>end</a:t>
            </a:r>
            <a:r>
              <a:rPr lang="ru-RU" altLang="ru-RU" sz="2200" b="1" dirty="0"/>
              <a:t>.</a:t>
            </a: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551099" y="1125538"/>
            <a:ext cx="1116124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200" dirty="0"/>
              <a:t>Трёхзначное число можно представить в виде следующей суммы: </a:t>
            </a:r>
            <a:r>
              <a:rPr lang="ru-RU" altLang="ru-RU" sz="2200" b="1" i="1" dirty="0">
                <a:solidFill>
                  <a:srgbClr val="FF662B"/>
                </a:solidFill>
              </a:rPr>
              <a:t>x</a:t>
            </a:r>
            <a:r>
              <a:rPr lang="ru-RU" altLang="ru-RU" sz="2200" dirty="0"/>
              <a:t> = </a:t>
            </a:r>
            <a:r>
              <a:rPr lang="ru-RU" altLang="ru-RU" sz="2200" b="1" i="1" dirty="0">
                <a:solidFill>
                  <a:srgbClr val="FF662B"/>
                </a:solidFill>
              </a:rPr>
              <a:t>a</a:t>
            </a:r>
            <a:r>
              <a:rPr lang="ru-RU" altLang="ru-RU" sz="2200" dirty="0"/>
              <a:t>·100 + </a:t>
            </a:r>
            <a:r>
              <a:rPr lang="ru-RU" altLang="ru-RU" sz="2200" b="1" i="1" dirty="0">
                <a:solidFill>
                  <a:srgbClr val="FF662B"/>
                </a:solidFill>
              </a:rPr>
              <a:t>b</a:t>
            </a:r>
            <a:r>
              <a:rPr lang="ru-RU" altLang="ru-RU" sz="2200" dirty="0"/>
              <a:t>·10 + </a:t>
            </a:r>
            <a:r>
              <a:rPr lang="ru-RU" altLang="ru-RU" sz="2200" b="1" i="1" dirty="0">
                <a:solidFill>
                  <a:srgbClr val="FF662B"/>
                </a:solidFill>
              </a:rPr>
              <a:t>c</a:t>
            </a:r>
            <a:r>
              <a:rPr lang="ru-RU" altLang="ru-RU" sz="2200" dirty="0"/>
              <a:t>, где </a:t>
            </a:r>
            <a:r>
              <a:rPr lang="ru-RU" altLang="ru-RU" sz="2200" b="1" i="1" dirty="0">
                <a:solidFill>
                  <a:srgbClr val="FF662B"/>
                </a:solidFill>
              </a:rPr>
              <a:t>а</a:t>
            </a:r>
            <a:r>
              <a:rPr lang="ru-RU" altLang="ru-RU" sz="2200" b="1" i="1" dirty="0"/>
              <a:t>, </a:t>
            </a:r>
            <a:r>
              <a:rPr lang="ru-RU" altLang="ru-RU" sz="2200" b="1" i="1" dirty="0">
                <a:solidFill>
                  <a:srgbClr val="FF662B"/>
                </a:solidFill>
              </a:rPr>
              <a:t>b</a:t>
            </a:r>
            <a:r>
              <a:rPr lang="ru-RU" altLang="ru-RU" sz="2200" b="1" i="1" dirty="0"/>
              <a:t>, </a:t>
            </a:r>
            <a:r>
              <a:rPr lang="ru-RU" altLang="ru-RU" sz="2200" b="1" i="1" dirty="0">
                <a:solidFill>
                  <a:srgbClr val="FF662B"/>
                </a:solidFill>
              </a:rPr>
              <a:t>с</a:t>
            </a:r>
            <a:r>
              <a:rPr lang="ru-RU" altLang="ru-RU" sz="2200" dirty="0"/>
              <a:t> - цифры числа.</a:t>
            </a:r>
          </a:p>
          <a:p>
            <a:pPr eaLnBrk="1" hangingPunct="1"/>
            <a:r>
              <a:rPr lang="ru-RU" altLang="ru-RU" sz="2200" dirty="0"/>
              <a:t>Программа нахождения суммы цифр вводимого с клавиатуры целого трёхзначного числа.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0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3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3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430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430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30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430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430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430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430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430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430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430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Box 31"/>
          <p:cNvSpPr txBox="1">
            <a:spLocks noChangeArrowheads="1"/>
          </p:cNvSpPr>
          <p:nvPr/>
        </p:nvSpPr>
        <p:spPr bwMode="auto">
          <a:xfrm>
            <a:off x="3100633" y="3564962"/>
            <a:ext cx="647700" cy="523220"/>
          </a:xfrm>
          <a:prstGeom prst="rect">
            <a:avLst/>
          </a:prstGeom>
          <a:solidFill>
            <a:srgbClr val="E2E2E2"/>
          </a:solidFill>
          <a:ln w="28575">
            <a:solidFill>
              <a:srgbClr val="117BB8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800"/>
              <a:t>4</a:t>
            </a:r>
            <a:endParaRPr lang="ru-RU" altLang="ru-RU" sz="2800"/>
          </a:p>
        </p:txBody>
      </p:sp>
      <p:sp>
        <p:nvSpPr>
          <p:cNvPr id="26652" name="Text Box 28"/>
          <p:cNvSpPr txBox="1">
            <a:spLocks noChangeArrowheads="1"/>
          </p:cNvSpPr>
          <p:nvPr/>
        </p:nvSpPr>
        <p:spPr bwMode="auto">
          <a:xfrm>
            <a:off x="3071265" y="3564962"/>
            <a:ext cx="677067" cy="523220"/>
          </a:xfrm>
          <a:prstGeom prst="rect">
            <a:avLst/>
          </a:prstGeom>
          <a:solidFill>
            <a:srgbClr val="E2E2E2"/>
          </a:solidFill>
          <a:ln w="28575">
            <a:solidFill>
              <a:srgbClr val="117BB8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800"/>
              <a:t>%</a:t>
            </a:r>
            <a:endParaRPr lang="ru-RU" altLang="ru-RU" sz="2800"/>
          </a:p>
        </p:txBody>
      </p:sp>
      <p:sp>
        <p:nvSpPr>
          <p:cNvPr id="26655" name="Text Box 31"/>
          <p:cNvSpPr txBox="1">
            <a:spLocks noChangeArrowheads="1"/>
          </p:cNvSpPr>
          <p:nvPr/>
        </p:nvSpPr>
        <p:spPr bwMode="auto">
          <a:xfrm>
            <a:off x="3071266" y="3564962"/>
            <a:ext cx="647700" cy="523220"/>
          </a:xfrm>
          <a:prstGeom prst="rect">
            <a:avLst/>
          </a:prstGeom>
          <a:solidFill>
            <a:srgbClr val="E2E2E2"/>
          </a:solidFill>
          <a:ln w="28575">
            <a:solidFill>
              <a:srgbClr val="117BB8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800"/>
              <a:t>4</a:t>
            </a:r>
            <a:endParaRPr lang="ru-RU" altLang="ru-RU" sz="2800"/>
          </a:p>
        </p:txBody>
      </p:sp>
      <p:sp>
        <p:nvSpPr>
          <p:cNvPr id="26658" name="Text Box 34"/>
          <p:cNvSpPr txBox="1">
            <a:spLocks noChangeArrowheads="1"/>
          </p:cNvSpPr>
          <p:nvPr/>
        </p:nvSpPr>
        <p:spPr bwMode="auto">
          <a:xfrm>
            <a:off x="3071266" y="3564962"/>
            <a:ext cx="647700" cy="523220"/>
          </a:xfrm>
          <a:prstGeom prst="rect">
            <a:avLst/>
          </a:prstGeom>
          <a:solidFill>
            <a:srgbClr val="E2E2E2"/>
          </a:solidFill>
          <a:ln w="28575">
            <a:solidFill>
              <a:srgbClr val="117BB8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800" dirty="0"/>
              <a:t>S</a:t>
            </a:r>
            <a:endParaRPr lang="ru-RU" altLang="ru-RU" sz="2800" dirty="0"/>
          </a:p>
        </p:txBody>
      </p:sp>
      <p:sp>
        <p:nvSpPr>
          <p:cNvPr id="32" name="AutoShape 26"/>
          <p:cNvSpPr>
            <a:spLocks noChangeArrowheads="1"/>
          </p:cNvSpPr>
          <p:nvPr/>
        </p:nvSpPr>
        <p:spPr bwMode="auto">
          <a:xfrm>
            <a:off x="6413745" y="3780861"/>
            <a:ext cx="503238" cy="71438"/>
          </a:xfrm>
          <a:prstGeom prst="rightArrow">
            <a:avLst>
              <a:gd name="adj1" fmla="val 50000"/>
              <a:gd name="adj2" fmla="val 176110"/>
            </a:avLst>
          </a:prstGeom>
          <a:solidFill>
            <a:srgbClr val="117BB8"/>
          </a:solidFill>
          <a:ln w="9525">
            <a:solidFill>
              <a:srgbClr val="117BB8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6635" name="Text Box 11"/>
          <p:cNvSpPr txBox="1">
            <a:spLocks noChangeArrowheads="1"/>
          </p:cNvSpPr>
          <p:nvPr/>
        </p:nvSpPr>
        <p:spPr bwMode="auto">
          <a:xfrm>
            <a:off x="3071266" y="3564962"/>
            <a:ext cx="647700" cy="523220"/>
          </a:xfrm>
          <a:prstGeom prst="rect">
            <a:avLst/>
          </a:prstGeom>
          <a:solidFill>
            <a:srgbClr val="E2E2E2"/>
          </a:solidFill>
          <a:ln w="28575">
            <a:solidFill>
              <a:srgbClr val="117BB8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800"/>
              <a:t>W</a:t>
            </a:r>
            <a:endParaRPr lang="ru-RU" altLang="ru-RU" sz="2800"/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5808116" y="3564962"/>
            <a:ext cx="677290" cy="523220"/>
          </a:xfrm>
          <a:prstGeom prst="rect">
            <a:avLst/>
          </a:prstGeom>
          <a:solidFill>
            <a:srgbClr val="E2E2E2"/>
          </a:solidFill>
          <a:ln w="28575">
            <a:solidFill>
              <a:srgbClr val="117BB8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800"/>
              <a:t>87</a:t>
            </a:r>
            <a:endParaRPr lang="ru-RU" altLang="ru-RU" sz="2800"/>
          </a:p>
        </p:txBody>
      </p:sp>
      <p:sp>
        <p:nvSpPr>
          <p:cNvPr id="26645" name="Text Box 21"/>
          <p:cNvSpPr txBox="1">
            <a:spLocks noChangeArrowheads="1"/>
          </p:cNvSpPr>
          <p:nvPr/>
        </p:nvSpPr>
        <p:spPr bwMode="auto">
          <a:xfrm>
            <a:off x="8471941" y="3564962"/>
            <a:ext cx="647700" cy="523220"/>
          </a:xfrm>
          <a:prstGeom prst="rect">
            <a:avLst/>
          </a:prstGeom>
          <a:solidFill>
            <a:srgbClr val="E2E2E2"/>
          </a:solidFill>
          <a:ln w="28575">
            <a:solidFill>
              <a:srgbClr val="117BB8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800"/>
              <a:t>W</a:t>
            </a:r>
            <a:endParaRPr lang="ru-RU" altLang="ru-RU" sz="2800"/>
          </a:p>
        </p:txBody>
      </p:sp>
      <p:sp>
        <p:nvSpPr>
          <p:cNvPr id="26650" name="AutoShape 26"/>
          <p:cNvSpPr>
            <a:spLocks noChangeArrowheads="1"/>
          </p:cNvSpPr>
          <p:nvPr/>
        </p:nvSpPr>
        <p:spPr bwMode="auto">
          <a:xfrm>
            <a:off x="6384378" y="3780861"/>
            <a:ext cx="503238" cy="71438"/>
          </a:xfrm>
          <a:prstGeom prst="rightArrow">
            <a:avLst>
              <a:gd name="adj1" fmla="val 50000"/>
              <a:gd name="adj2" fmla="val 176110"/>
            </a:avLst>
          </a:prstGeom>
          <a:solidFill>
            <a:srgbClr val="117BB8"/>
          </a:solidFill>
          <a:ln w="9525">
            <a:solidFill>
              <a:srgbClr val="117BB8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6653" name="Text Box 29"/>
          <p:cNvSpPr txBox="1">
            <a:spLocks noChangeArrowheads="1"/>
          </p:cNvSpPr>
          <p:nvPr/>
        </p:nvSpPr>
        <p:spPr bwMode="auto">
          <a:xfrm>
            <a:off x="5808115" y="3564962"/>
            <a:ext cx="677291" cy="523220"/>
          </a:xfrm>
          <a:prstGeom prst="rect">
            <a:avLst/>
          </a:prstGeom>
          <a:solidFill>
            <a:srgbClr val="E2E2E2"/>
          </a:solidFill>
          <a:ln w="28575">
            <a:solidFill>
              <a:srgbClr val="117BB8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800" dirty="0"/>
              <a:t>37</a:t>
            </a:r>
            <a:endParaRPr lang="ru-RU" altLang="ru-RU" sz="2400" dirty="0"/>
          </a:p>
        </p:txBody>
      </p:sp>
      <p:sp>
        <p:nvSpPr>
          <p:cNvPr id="26654" name="Text Box 30"/>
          <p:cNvSpPr txBox="1">
            <a:spLocks noChangeArrowheads="1"/>
          </p:cNvSpPr>
          <p:nvPr/>
        </p:nvSpPr>
        <p:spPr bwMode="auto">
          <a:xfrm>
            <a:off x="8471940" y="3564962"/>
            <a:ext cx="677067" cy="523220"/>
          </a:xfrm>
          <a:prstGeom prst="rect">
            <a:avLst/>
          </a:prstGeom>
          <a:solidFill>
            <a:srgbClr val="E2E2E2"/>
          </a:solidFill>
          <a:ln w="28575">
            <a:solidFill>
              <a:srgbClr val="117BB8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800" dirty="0"/>
              <a:t>%</a:t>
            </a:r>
            <a:endParaRPr lang="ru-RU" altLang="ru-RU" sz="2800" dirty="0"/>
          </a:p>
        </p:txBody>
      </p:sp>
      <p:sp>
        <p:nvSpPr>
          <p:cNvPr id="26657" name="Text Box 33"/>
          <p:cNvSpPr txBox="1">
            <a:spLocks noChangeArrowheads="1"/>
          </p:cNvSpPr>
          <p:nvPr/>
        </p:nvSpPr>
        <p:spPr bwMode="auto">
          <a:xfrm>
            <a:off x="8471941" y="3564962"/>
            <a:ext cx="647700" cy="523220"/>
          </a:xfrm>
          <a:prstGeom prst="rect">
            <a:avLst/>
          </a:prstGeom>
          <a:solidFill>
            <a:srgbClr val="E2E2E2"/>
          </a:solidFill>
          <a:ln w="28575">
            <a:solidFill>
              <a:srgbClr val="117BB8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800" dirty="0"/>
              <a:t>4</a:t>
            </a:r>
            <a:endParaRPr lang="ru-RU" altLang="ru-RU" sz="2800" dirty="0"/>
          </a:p>
        </p:txBody>
      </p:sp>
      <p:sp>
        <p:nvSpPr>
          <p:cNvPr id="26656" name="Text Box 32"/>
          <p:cNvSpPr txBox="1">
            <a:spLocks noChangeArrowheads="1"/>
          </p:cNvSpPr>
          <p:nvPr/>
        </p:nvSpPr>
        <p:spPr bwMode="auto">
          <a:xfrm>
            <a:off x="5808116" y="3564962"/>
            <a:ext cx="647924" cy="523220"/>
          </a:xfrm>
          <a:prstGeom prst="rect">
            <a:avLst/>
          </a:prstGeom>
          <a:solidFill>
            <a:srgbClr val="E2E2E2"/>
          </a:solidFill>
          <a:ln w="28575">
            <a:solidFill>
              <a:srgbClr val="117BB8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800"/>
              <a:t>52</a:t>
            </a:r>
            <a:endParaRPr lang="ru-RU" altLang="ru-RU" sz="2800"/>
          </a:p>
        </p:txBody>
      </p:sp>
      <p:sp>
        <p:nvSpPr>
          <p:cNvPr id="37" name="Text Box 32"/>
          <p:cNvSpPr txBox="1">
            <a:spLocks noChangeArrowheads="1"/>
          </p:cNvSpPr>
          <p:nvPr/>
        </p:nvSpPr>
        <p:spPr bwMode="auto">
          <a:xfrm>
            <a:off x="5837483" y="3564962"/>
            <a:ext cx="647924" cy="523220"/>
          </a:xfrm>
          <a:prstGeom prst="rect">
            <a:avLst/>
          </a:prstGeom>
          <a:solidFill>
            <a:srgbClr val="E2E2E2"/>
          </a:solidFill>
          <a:ln w="28575">
            <a:solidFill>
              <a:srgbClr val="117BB8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800"/>
              <a:t>52</a:t>
            </a:r>
            <a:endParaRPr lang="ru-RU" altLang="ru-RU" sz="2800"/>
          </a:p>
        </p:txBody>
      </p:sp>
      <p:sp>
        <p:nvSpPr>
          <p:cNvPr id="26651" name="AutoShape 27"/>
          <p:cNvSpPr>
            <a:spLocks noChangeArrowheads="1"/>
          </p:cNvSpPr>
          <p:nvPr/>
        </p:nvSpPr>
        <p:spPr bwMode="auto">
          <a:xfrm>
            <a:off x="7968703" y="3780861"/>
            <a:ext cx="503238" cy="71438"/>
          </a:xfrm>
          <a:prstGeom prst="rightArrow">
            <a:avLst>
              <a:gd name="adj1" fmla="val 50000"/>
              <a:gd name="adj2" fmla="val 176110"/>
            </a:avLst>
          </a:prstGeom>
          <a:solidFill>
            <a:srgbClr val="117BB8"/>
          </a:solidFill>
          <a:ln w="9525">
            <a:solidFill>
              <a:srgbClr val="117BB8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3" name="AutoShape 19"/>
          <p:cNvSpPr>
            <a:spLocks noChangeArrowheads="1"/>
          </p:cNvSpPr>
          <p:nvPr/>
        </p:nvSpPr>
        <p:spPr bwMode="auto">
          <a:xfrm>
            <a:off x="3749920" y="3780861"/>
            <a:ext cx="503238" cy="71438"/>
          </a:xfrm>
          <a:prstGeom prst="rightArrow">
            <a:avLst>
              <a:gd name="adj1" fmla="val 50000"/>
              <a:gd name="adj2" fmla="val 176110"/>
            </a:avLst>
          </a:prstGeom>
          <a:solidFill>
            <a:srgbClr val="117BB8"/>
          </a:solidFill>
          <a:ln w="9525">
            <a:solidFill>
              <a:srgbClr val="117BB8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4" name="AutoShape 23"/>
          <p:cNvSpPr>
            <a:spLocks noChangeArrowheads="1"/>
          </p:cNvSpPr>
          <p:nvPr/>
        </p:nvSpPr>
        <p:spPr bwMode="auto">
          <a:xfrm>
            <a:off x="5334245" y="3780861"/>
            <a:ext cx="503238" cy="71438"/>
          </a:xfrm>
          <a:prstGeom prst="rightArrow">
            <a:avLst>
              <a:gd name="adj1" fmla="val 50000"/>
              <a:gd name="adj2" fmla="val 176110"/>
            </a:avLst>
          </a:prstGeom>
          <a:solidFill>
            <a:srgbClr val="117BB8"/>
          </a:solidFill>
          <a:ln w="9525">
            <a:solidFill>
              <a:srgbClr val="117BB8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5" name="AutoShape 26"/>
          <p:cNvSpPr>
            <a:spLocks noChangeArrowheads="1"/>
          </p:cNvSpPr>
          <p:nvPr/>
        </p:nvSpPr>
        <p:spPr bwMode="auto">
          <a:xfrm>
            <a:off x="6413745" y="3780861"/>
            <a:ext cx="503238" cy="71438"/>
          </a:xfrm>
          <a:prstGeom prst="rightArrow">
            <a:avLst>
              <a:gd name="adj1" fmla="val 50000"/>
              <a:gd name="adj2" fmla="val 176110"/>
            </a:avLst>
          </a:prstGeom>
          <a:solidFill>
            <a:srgbClr val="117BB8"/>
          </a:solidFill>
          <a:ln w="9525">
            <a:solidFill>
              <a:srgbClr val="117BB8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8" name="Text Box 33"/>
          <p:cNvSpPr txBox="1">
            <a:spLocks noChangeArrowheads="1"/>
          </p:cNvSpPr>
          <p:nvPr/>
        </p:nvSpPr>
        <p:spPr bwMode="auto">
          <a:xfrm>
            <a:off x="8501308" y="3564962"/>
            <a:ext cx="647700" cy="523220"/>
          </a:xfrm>
          <a:prstGeom prst="rect">
            <a:avLst/>
          </a:prstGeom>
          <a:solidFill>
            <a:srgbClr val="E2E2E2"/>
          </a:solidFill>
          <a:ln w="28575">
            <a:solidFill>
              <a:srgbClr val="117BB8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800"/>
              <a:t>4</a:t>
            </a:r>
            <a:endParaRPr lang="ru-RU" altLang="ru-RU" sz="2800"/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6887617" y="3564961"/>
            <a:ext cx="1081087" cy="523220"/>
          </a:xfrm>
          <a:prstGeom prst="rect">
            <a:avLst/>
          </a:prstGeom>
          <a:solidFill>
            <a:srgbClr val="E2E2E2"/>
          </a:solidFill>
          <a:ln w="28575">
            <a:solidFill>
              <a:srgbClr val="117BB8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 err="1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ru-RU" sz="2800" b="1" dirty="0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  <p:sp>
        <p:nvSpPr>
          <p:cNvPr id="26641" name="Text Box 17"/>
          <p:cNvSpPr txBox="1">
            <a:spLocks noChangeArrowheads="1"/>
          </p:cNvSpPr>
          <p:nvPr/>
        </p:nvSpPr>
        <p:spPr bwMode="auto">
          <a:xfrm>
            <a:off x="4223792" y="3564961"/>
            <a:ext cx="1081087" cy="523220"/>
          </a:xfrm>
          <a:prstGeom prst="rect">
            <a:avLst/>
          </a:prstGeom>
          <a:solidFill>
            <a:srgbClr val="E2E2E2"/>
          </a:solidFill>
          <a:ln w="28575">
            <a:solidFill>
              <a:srgbClr val="117BB8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 err="1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</a:t>
            </a:r>
            <a:endParaRPr lang="ru-RU" sz="2800" b="1" dirty="0">
              <a:solidFill>
                <a:srgbClr val="FF66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59" name="Text Box 35"/>
          <p:cNvSpPr txBox="1">
            <a:spLocks noChangeArrowheads="1"/>
          </p:cNvSpPr>
          <p:nvPr/>
        </p:nvSpPr>
        <p:spPr bwMode="auto">
          <a:xfrm>
            <a:off x="5806529" y="3564962"/>
            <a:ext cx="649511" cy="523220"/>
          </a:xfrm>
          <a:prstGeom prst="rect">
            <a:avLst/>
          </a:prstGeom>
          <a:solidFill>
            <a:srgbClr val="E2E2E2"/>
          </a:solidFill>
          <a:ln w="28575">
            <a:solidFill>
              <a:srgbClr val="117BB8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800" dirty="0"/>
              <a:t>83</a:t>
            </a:r>
            <a:endParaRPr lang="ru-RU" altLang="ru-RU" sz="2800" dirty="0"/>
          </a:p>
        </p:txBody>
      </p:sp>
      <p:sp>
        <p:nvSpPr>
          <p:cNvPr id="26660" name="Text Box 36"/>
          <p:cNvSpPr txBox="1">
            <a:spLocks noChangeArrowheads="1"/>
          </p:cNvSpPr>
          <p:nvPr/>
        </p:nvSpPr>
        <p:spPr bwMode="auto">
          <a:xfrm>
            <a:off x="8471941" y="3564962"/>
            <a:ext cx="647700" cy="523220"/>
          </a:xfrm>
          <a:prstGeom prst="rect">
            <a:avLst/>
          </a:prstGeom>
          <a:solidFill>
            <a:srgbClr val="E2E2E2"/>
          </a:solidFill>
          <a:ln w="28575">
            <a:solidFill>
              <a:srgbClr val="117BB8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800"/>
              <a:t>S</a:t>
            </a:r>
            <a:endParaRPr lang="ru-RU" altLang="ru-RU" sz="2800"/>
          </a:p>
        </p:txBody>
      </p:sp>
      <p:sp>
        <p:nvSpPr>
          <p:cNvPr id="30" name="AutoShape 19"/>
          <p:cNvSpPr>
            <a:spLocks noChangeArrowheads="1"/>
          </p:cNvSpPr>
          <p:nvPr/>
        </p:nvSpPr>
        <p:spPr bwMode="auto">
          <a:xfrm>
            <a:off x="3749920" y="3780861"/>
            <a:ext cx="503238" cy="71438"/>
          </a:xfrm>
          <a:prstGeom prst="rightArrow">
            <a:avLst>
              <a:gd name="adj1" fmla="val 50000"/>
              <a:gd name="adj2" fmla="val 176110"/>
            </a:avLst>
          </a:prstGeom>
          <a:solidFill>
            <a:srgbClr val="117BB8"/>
          </a:solidFill>
          <a:ln w="9525">
            <a:solidFill>
              <a:srgbClr val="117BB8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1" name="AutoShape 23"/>
          <p:cNvSpPr>
            <a:spLocks noChangeArrowheads="1"/>
          </p:cNvSpPr>
          <p:nvPr/>
        </p:nvSpPr>
        <p:spPr bwMode="auto">
          <a:xfrm>
            <a:off x="5334245" y="3780861"/>
            <a:ext cx="503238" cy="71438"/>
          </a:xfrm>
          <a:prstGeom prst="rightArrow">
            <a:avLst>
              <a:gd name="adj1" fmla="val 50000"/>
              <a:gd name="adj2" fmla="val 176110"/>
            </a:avLst>
          </a:prstGeom>
          <a:solidFill>
            <a:srgbClr val="117BB8"/>
          </a:solidFill>
          <a:ln w="9525">
            <a:solidFill>
              <a:srgbClr val="117BB8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4" name="Заголовок 2"/>
          <p:cNvSpPr>
            <a:spLocks/>
          </p:cNvSpPr>
          <p:nvPr/>
        </p:nvSpPr>
        <p:spPr bwMode="auto">
          <a:xfrm>
            <a:off x="335360" y="466728"/>
            <a:ext cx="11521280" cy="44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4400" b="1" dirty="0">
                <a:solidFill>
                  <a:srgbClr val="31314D"/>
                </a:solidFill>
              </a:rPr>
              <a:t>Символьный и строковый типы данных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551385" y="2349501"/>
            <a:ext cx="98657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361950"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Функция </a:t>
            </a:r>
            <a:r>
              <a:rPr lang="ru-RU" sz="2400" b="1" dirty="0" err="1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преобразовывает букву в её числовой код. 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551384" y="1268414"/>
            <a:ext cx="1116124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361950">
              <a:spcBef>
                <a:spcPct val="50000"/>
              </a:spcBef>
              <a:defRPr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Символы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– это все буквы и значки, которые есть на клавиатуре. Для ввода в программу символьных переменных необходимо указать для них символьный тип данных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</a:t>
            </a:r>
            <a:r>
              <a:rPr lang="ru-RU" sz="2400" dirty="0">
                <a:solidFill>
                  <a:srgbClr val="3131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2400" dirty="0">
                <a:solidFill>
                  <a:srgbClr val="313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551384" y="2731695"/>
            <a:ext cx="1116123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361950" algn="just">
              <a:defRPr/>
            </a:pPr>
            <a:r>
              <a:rPr lang="ru-RU" sz="2400" dirty="0">
                <a:latin typeface="Arial" charset="0"/>
                <a:cs typeface="Arial" charset="0"/>
              </a:rPr>
              <a:t>Функция </a:t>
            </a:r>
            <a:r>
              <a:rPr lang="ru-RU" sz="2400" b="1" dirty="0" err="1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</a:t>
            </a:r>
            <a:r>
              <a:rPr lang="ru-RU" sz="2400" dirty="0">
                <a:latin typeface="Arial" charset="0"/>
                <a:cs typeface="Arial" charset="0"/>
              </a:rPr>
              <a:t> преобразовывает числовой код символа в сам символ.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551384" y="4346737"/>
            <a:ext cx="11161239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361950">
              <a:lnSpc>
                <a:spcPct val="90000"/>
              </a:lnSpc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Значением строковой величины (тип </a:t>
            </a:r>
            <a:r>
              <a:rPr lang="ru-RU" sz="2400" b="1" dirty="0" err="1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string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) является произвольная последовательность символов, заключенная в апострофы. </a:t>
            </a:r>
          </a:p>
        </p:txBody>
      </p:sp>
      <p:sp>
        <p:nvSpPr>
          <p:cNvPr id="26643" name="AutoShape 19"/>
          <p:cNvSpPr>
            <a:spLocks noChangeArrowheads="1"/>
          </p:cNvSpPr>
          <p:nvPr/>
        </p:nvSpPr>
        <p:spPr bwMode="auto">
          <a:xfrm>
            <a:off x="3720553" y="3780861"/>
            <a:ext cx="503238" cy="71438"/>
          </a:xfrm>
          <a:prstGeom prst="rightArrow">
            <a:avLst>
              <a:gd name="adj1" fmla="val 50000"/>
              <a:gd name="adj2" fmla="val 176110"/>
            </a:avLst>
          </a:prstGeom>
          <a:solidFill>
            <a:srgbClr val="117BB8"/>
          </a:solidFill>
          <a:ln w="9525">
            <a:solidFill>
              <a:srgbClr val="117BB8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6647" name="AutoShape 23"/>
          <p:cNvSpPr>
            <a:spLocks noChangeArrowheads="1"/>
          </p:cNvSpPr>
          <p:nvPr/>
        </p:nvSpPr>
        <p:spPr bwMode="auto">
          <a:xfrm>
            <a:off x="5304878" y="3780861"/>
            <a:ext cx="503238" cy="71438"/>
          </a:xfrm>
          <a:prstGeom prst="rightArrow">
            <a:avLst>
              <a:gd name="adj1" fmla="val 50000"/>
              <a:gd name="adj2" fmla="val 176110"/>
            </a:avLst>
          </a:prstGeom>
          <a:solidFill>
            <a:srgbClr val="117BB8"/>
          </a:solidFill>
          <a:ln w="9525">
            <a:solidFill>
              <a:srgbClr val="117BB8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6661" name="Text Box 37"/>
          <p:cNvSpPr txBox="1">
            <a:spLocks noChangeArrowheads="1"/>
          </p:cNvSpPr>
          <p:nvPr/>
        </p:nvSpPr>
        <p:spPr bwMode="auto">
          <a:xfrm>
            <a:off x="2675184" y="5383793"/>
            <a:ext cx="3960813" cy="946150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ru-RU" sz="2800" dirty="0" err="1"/>
              <a:t>var</a:t>
            </a:r>
            <a:r>
              <a:rPr lang="en-US" altLang="ru-RU" sz="2800" dirty="0"/>
              <a:t> c:</a:t>
            </a:r>
            <a:r>
              <a:rPr lang="ru-RU" altLang="ru-RU" sz="2800" dirty="0"/>
              <a:t> </a:t>
            </a:r>
            <a:r>
              <a:rPr lang="en-US" altLang="ru-RU" sz="2800" dirty="0"/>
              <a:t>string</a:t>
            </a:r>
          </a:p>
          <a:p>
            <a:pPr algn="l" eaLnBrk="1" hangingPunct="1"/>
            <a:r>
              <a:rPr lang="en-US" altLang="ru-RU" sz="2800" dirty="0"/>
              <a:t>c:= </a:t>
            </a:r>
            <a:r>
              <a:rPr lang="en-US" altLang="ru-RU" sz="2800" dirty="0" err="1"/>
              <a:t>chr</a:t>
            </a:r>
            <a:r>
              <a:rPr lang="en-US" altLang="ru-RU" sz="2800" dirty="0"/>
              <a:t>(52)+</a:t>
            </a:r>
            <a:r>
              <a:rPr lang="en-US" altLang="ru-RU" sz="2800" dirty="0" err="1"/>
              <a:t>chr</a:t>
            </a:r>
            <a:r>
              <a:rPr lang="en-US" altLang="ru-RU" sz="2800" dirty="0"/>
              <a:t>(37)</a:t>
            </a:r>
            <a:endParaRPr lang="ru-RU" altLang="ru-RU" sz="2800" dirty="0"/>
          </a:p>
        </p:txBody>
      </p:sp>
      <p:sp>
        <p:nvSpPr>
          <p:cNvPr id="27" name="Text Box 36"/>
          <p:cNvSpPr txBox="1">
            <a:spLocks noChangeArrowheads="1"/>
          </p:cNvSpPr>
          <p:nvPr/>
        </p:nvSpPr>
        <p:spPr bwMode="auto">
          <a:xfrm>
            <a:off x="8488608" y="5652081"/>
            <a:ext cx="647700" cy="523220"/>
          </a:xfrm>
          <a:prstGeom prst="rect">
            <a:avLst/>
          </a:prstGeom>
          <a:solidFill>
            <a:srgbClr val="E2E2E2"/>
          </a:solidFill>
          <a:ln w="28575">
            <a:solidFill>
              <a:srgbClr val="117BB8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/>
              <a:t>с</a:t>
            </a:r>
          </a:p>
        </p:txBody>
      </p:sp>
      <p:sp>
        <p:nvSpPr>
          <p:cNvPr id="28" name="AutoShape 27"/>
          <p:cNvSpPr>
            <a:spLocks noChangeArrowheads="1"/>
          </p:cNvSpPr>
          <p:nvPr/>
        </p:nvSpPr>
        <p:spPr bwMode="auto">
          <a:xfrm>
            <a:off x="7988547" y="5866394"/>
            <a:ext cx="503237" cy="71437"/>
          </a:xfrm>
          <a:prstGeom prst="rightArrow">
            <a:avLst>
              <a:gd name="adj1" fmla="val 50000"/>
              <a:gd name="adj2" fmla="val 176112"/>
            </a:avLst>
          </a:prstGeom>
          <a:solidFill>
            <a:srgbClr val="117BB8"/>
          </a:solidFill>
          <a:ln w="9525">
            <a:solidFill>
              <a:srgbClr val="117BB8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9" name="Text Box 13"/>
          <p:cNvSpPr txBox="1">
            <a:spLocks noChangeArrowheads="1"/>
          </p:cNvSpPr>
          <p:nvPr/>
        </p:nvSpPr>
        <p:spPr bwMode="auto">
          <a:xfrm>
            <a:off x="6916983" y="5652081"/>
            <a:ext cx="1081088" cy="523875"/>
          </a:xfrm>
          <a:prstGeom prst="rect">
            <a:avLst/>
          </a:prstGeom>
          <a:solidFill>
            <a:srgbClr val="E2E2E2"/>
          </a:solidFill>
          <a:ln w="28575">
            <a:solidFill>
              <a:srgbClr val="117BB8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4%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26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6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2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6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6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6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6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6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6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6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6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6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8000"/>
                            </p:stCondLst>
                            <p:childTnLst>
                              <p:par>
                                <p:cTn id="1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9000"/>
                            </p:stCondLst>
                            <p:childTnLst>
                              <p:par>
                                <p:cTn id="1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26652" grpId="0" animBg="1"/>
      <p:bldP spid="26652" grpId="1" animBg="1"/>
      <p:bldP spid="26655" grpId="0" animBg="1"/>
      <p:bldP spid="26655" grpId="1" animBg="1"/>
      <p:bldP spid="26658" grpId="0" animBg="1"/>
      <p:bldP spid="32" grpId="0" animBg="1"/>
      <p:bldP spid="26635" grpId="0" animBg="1"/>
      <p:bldP spid="26635" grpId="1" animBg="1"/>
      <p:bldP spid="26638" grpId="0" animBg="1"/>
      <p:bldP spid="26638" grpId="1" animBg="1"/>
      <p:bldP spid="26645" grpId="0" animBg="1"/>
      <p:bldP spid="26645" grpId="1" animBg="1"/>
      <p:bldP spid="26650" grpId="0" animBg="1"/>
      <p:bldP spid="26653" grpId="0" animBg="1"/>
      <p:bldP spid="26653" grpId="1" animBg="1"/>
      <p:bldP spid="26654" grpId="0" animBg="1"/>
      <p:bldP spid="26654" grpId="1" animBg="1"/>
      <p:bldP spid="26657" grpId="0" animBg="1"/>
      <p:bldP spid="26657" grpId="1" animBg="1"/>
      <p:bldP spid="26656" grpId="0" animBg="1"/>
      <p:bldP spid="26656" grpId="1" animBg="1"/>
      <p:bldP spid="37" grpId="0" animBg="1"/>
      <p:bldP spid="37" grpId="1" animBg="1"/>
      <p:bldP spid="26651" grpId="0" animBg="1"/>
      <p:bldP spid="33" grpId="0" animBg="1"/>
      <p:bldP spid="34" grpId="0" animBg="1"/>
      <p:bldP spid="35" grpId="0" animBg="1"/>
      <p:bldP spid="38" grpId="0" animBg="1"/>
      <p:bldP spid="38" grpId="1" animBg="1"/>
      <p:bldP spid="26637" grpId="0" animBg="1"/>
      <p:bldP spid="26641" grpId="0" animBg="1"/>
      <p:bldP spid="26659" grpId="0" animBg="1"/>
      <p:bldP spid="26660" grpId="0" animBg="1"/>
      <p:bldP spid="30" grpId="0" animBg="1"/>
      <p:bldP spid="31" grpId="0" animBg="1"/>
      <p:bldP spid="26632" grpId="0"/>
      <p:bldP spid="26643" grpId="0" animBg="1"/>
      <p:bldP spid="26647" grpId="0" animBg="1"/>
      <p:bldP spid="26661" grpId="0" animBg="1"/>
      <p:bldP spid="27" grpId="0" animBg="1"/>
      <p:bldP spid="28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2"/>
          <p:cNvSpPr>
            <a:spLocks/>
          </p:cNvSpPr>
          <p:nvPr/>
        </p:nvSpPr>
        <p:spPr bwMode="auto">
          <a:xfrm>
            <a:off x="479376" y="188913"/>
            <a:ext cx="1144927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4400" b="1" dirty="0">
                <a:solidFill>
                  <a:srgbClr val="31314D"/>
                </a:solidFill>
              </a:rPr>
              <a:t>Символьный и строковый типы данных</a:t>
            </a: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2208213" y="1282929"/>
            <a:ext cx="7200900" cy="478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 sz="2800" b="1" dirty="0"/>
              <a:t>program </a:t>
            </a:r>
            <a:r>
              <a:rPr lang="ru-RU" altLang="ru-RU" sz="2800" dirty="0"/>
              <a:t>n_5;</a:t>
            </a:r>
          </a:p>
          <a:p>
            <a:pPr algn="l" eaLnBrk="1" hangingPunct="1"/>
            <a:r>
              <a:rPr lang="ru-RU" altLang="ru-RU" sz="2800" b="1" dirty="0"/>
              <a:t>  </a:t>
            </a:r>
            <a:r>
              <a:rPr lang="ru-RU" altLang="ru-RU" sz="2800" b="1" dirty="0" err="1"/>
              <a:t>var</a:t>
            </a:r>
            <a:r>
              <a:rPr lang="ru-RU" altLang="ru-RU" sz="2800" dirty="0"/>
              <a:t> a: </a:t>
            </a:r>
            <a:r>
              <a:rPr lang="ru-RU" altLang="ru-RU" sz="2800" dirty="0" err="1"/>
              <a:t>char</a:t>
            </a:r>
            <a:r>
              <a:rPr lang="ru-RU" altLang="ru-RU" sz="2800" dirty="0"/>
              <a:t>; </a:t>
            </a:r>
            <a:r>
              <a:rPr lang="ru-RU" altLang="ru-RU" sz="2800" dirty="0" err="1"/>
              <a:t>kod</a:t>
            </a:r>
            <a:r>
              <a:rPr lang="ru-RU" altLang="ru-RU" sz="2800" dirty="0"/>
              <a:t>: </a:t>
            </a:r>
            <a:r>
              <a:rPr lang="ru-RU" altLang="ru-RU" sz="2800" dirty="0" err="1"/>
              <a:t>integer</a:t>
            </a:r>
            <a:r>
              <a:rPr lang="ru-RU" altLang="ru-RU" sz="2800" dirty="0"/>
              <a:t>; b: </a:t>
            </a:r>
            <a:r>
              <a:rPr lang="ru-RU" altLang="ru-RU" sz="2800" dirty="0" err="1"/>
              <a:t>string</a:t>
            </a:r>
            <a:r>
              <a:rPr lang="ru-RU" altLang="ru-RU" sz="2800" dirty="0"/>
              <a:t>;</a:t>
            </a:r>
          </a:p>
          <a:p>
            <a:pPr algn="l" eaLnBrk="1" hangingPunct="1"/>
            <a:r>
              <a:rPr lang="ru-RU" altLang="ru-RU" sz="2800" b="1" dirty="0" err="1"/>
              <a:t>begin</a:t>
            </a:r>
            <a:endParaRPr lang="ru-RU" altLang="ru-RU" sz="2800" b="1" dirty="0"/>
          </a:p>
          <a:p>
            <a:pPr algn="l" eaLnBrk="1" hangingPunct="1"/>
            <a:r>
              <a:rPr lang="ru-RU" altLang="ru-RU" sz="2800" dirty="0"/>
              <a:t>  </a:t>
            </a:r>
            <a:r>
              <a:rPr lang="ru-RU" altLang="ru-RU" sz="2800" dirty="0" err="1"/>
              <a:t>writeln</a:t>
            </a:r>
            <a:r>
              <a:rPr lang="ru-RU" altLang="ru-RU" sz="2200" dirty="0"/>
              <a:t> </a:t>
            </a:r>
            <a:r>
              <a:rPr lang="ru-RU" altLang="ru-RU" sz="2000" dirty="0"/>
              <a:t>('Код и строка');</a:t>
            </a:r>
          </a:p>
          <a:p>
            <a:pPr algn="l" eaLnBrk="1" hangingPunct="1"/>
            <a:r>
              <a:rPr lang="ru-RU" altLang="ru-RU" sz="2400" dirty="0"/>
              <a:t>  </a:t>
            </a:r>
            <a:r>
              <a:rPr lang="ru-RU" altLang="ru-RU" sz="2800" dirty="0"/>
              <a:t>write</a:t>
            </a:r>
            <a:r>
              <a:rPr lang="ru-RU" altLang="ru-RU" sz="2400" dirty="0"/>
              <a:t> </a:t>
            </a:r>
            <a:r>
              <a:rPr lang="ru-RU" altLang="ru-RU" sz="2000" dirty="0"/>
              <a:t>('Введите исходную букву&gt;&gt;');</a:t>
            </a:r>
          </a:p>
          <a:p>
            <a:pPr algn="l" eaLnBrk="1" hangingPunct="1"/>
            <a:r>
              <a:rPr lang="ru-RU" altLang="ru-RU" sz="2400" dirty="0"/>
              <a:t>  </a:t>
            </a:r>
            <a:r>
              <a:rPr lang="ru-RU" altLang="ru-RU" sz="2800" dirty="0" err="1"/>
              <a:t>readln</a:t>
            </a:r>
            <a:r>
              <a:rPr lang="ru-RU" altLang="ru-RU" sz="2400" dirty="0"/>
              <a:t> (</a:t>
            </a:r>
            <a:r>
              <a:rPr lang="ru-RU" altLang="ru-RU" sz="2800" dirty="0"/>
              <a:t>a</a:t>
            </a:r>
            <a:r>
              <a:rPr lang="ru-RU" altLang="ru-RU" sz="2400" dirty="0"/>
              <a:t>);</a:t>
            </a:r>
          </a:p>
          <a:p>
            <a:pPr algn="l" eaLnBrk="1" hangingPunct="1"/>
            <a:r>
              <a:rPr lang="ru-RU" altLang="ru-RU" sz="2400" dirty="0"/>
              <a:t>  </a:t>
            </a:r>
            <a:r>
              <a:rPr lang="ru-RU" altLang="ru-RU" sz="2800" dirty="0" err="1"/>
              <a:t>kod</a:t>
            </a:r>
            <a:r>
              <a:rPr lang="ru-RU" altLang="ru-RU" sz="2400" dirty="0"/>
              <a:t>:=</a:t>
            </a:r>
            <a:r>
              <a:rPr lang="ru-RU" altLang="ru-RU" sz="2800" dirty="0" err="1"/>
              <a:t>ord</a:t>
            </a:r>
            <a:r>
              <a:rPr lang="ru-RU" altLang="ru-RU" sz="2400" dirty="0"/>
              <a:t>(</a:t>
            </a:r>
            <a:r>
              <a:rPr lang="ru-RU" altLang="ru-RU" sz="2800" dirty="0"/>
              <a:t>a</a:t>
            </a:r>
            <a:r>
              <a:rPr lang="ru-RU" altLang="ru-RU" sz="2400" dirty="0"/>
              <a:t>);</a:t>
            </a:r>
          </a:p>
          <a:p>
            <a:pPr algn="l" eaLnBrk="1" hangingPunct="1"/>
            <a:r>
              <a:rPr lang="ru-RU" altLang="ru-RU" sz="2400" dirty="0"/>
              <a:t>  </a:t>
            </a:r>
            <a:r>
              <a:rPr lang="ru-RU" altLang="ru-RU" sz="2800" dirty="0"/>
              <a:t>b:=chr(kod–1)+a+chr(kod+1);</a:t>
            </a:r>
          </a:p>
          <a:p>
            <a:pPr algn="l" eaLnBrk="1" hangingPunct="1"/>
            <a:r>
              <a:rPr lang="ru-RU" altLang="ru-RU" sz="2400" dirty="0"/>
              <a:t>  </a:t>
            </a:r>
            <a:r>
              <a:rPr lang="ru-RU" altLang="ru-RU" sz="2800" dirty="0" err="1"/>
              <a:t>writeln</a:t>
            </a:r>
            <a:r>
              <a:rPr lang="ru-RU" altLang="ru-RU" sz="2200" dirty="0"/>
              <a:t> </a:t>
            </a:r>
            <a:r>
              <a:rPr lang="ru-RU" altLang="ru-RU" dirty="0"/>
              <a:t>(</a:t>
            </a:r>
            <a:r>
              <a:rPr lang="ru-RU" altLang="ru-RU" sz="2000" dirty="0"/>
              <a:t>'Код буквы ', </a:t>
            </a:r>
            <a:r>
              <a:rPr lang="ru-RU" altLang="ru-RU" sz="2800" dirty="0"/>
              <a:t>a</a:t>
            </a:r>
            <a:r>
              <a:rPr lang="ru-RU" altLang="ru-RU" sz="2000" dirty="0"/>
              <a:t>, '-',</a:t>
            </a:r>
            <a:r>
              <a:rPr lang="ru-RU" altLang="ru-RU" sz="2200" dirty="0"/>
              <a:t> </a:t>
            </a:r>
            <a:r>
              <a:rPr lang="ru-RU" altLang="ru-RU" sz="2800" dirty="0" err="1"/>
              <a:t>kod</a:t>
            </a:r>
            <a:r>
              <a:rPr lang="ru-RU" altLang="ru-RU" sz="2200" dirty="0"/>
              <a:t>);</a:t>
            </a:r>
          </a:p>
          <a:p>
            <a:pPr algn="l" eaLnBrk="1" hangingPunct="1"/>
            <a:r>
              <a:rPr lang="ru-RU" altLang="ru-RU" sz="2400" dirty="0"/>
              <a:t>  </a:t>
            </a:r>
            <a:r>
              <a:rPr lang="ru-RU" altLang="ru-RU" sz="2800" dirty="0" err="1"/>
              <a:t>writeln</a:t>
            </a:r>
            <a:r>
              <a:rPr lang="ru-RU" altLang="ru-RU" sz="2400" dirty="0"/>
              <a:t> </a:t>
            </a:r>
            <a:r>
              <a:rPr lang="ru-RU" altLang="ru-RU" dirty="0"/>
              <a:t>(</a:t>
            </a:r>
            <a:r>
              <a:rPr lang="ru-RU" altLang="ru-RU" sz="2000" dirty="0"/>
              <a:t>'Строка:</a:t>
            </a:r>
            <a:r>
              <a:rPr lang="ru-RU" altLang="ru-RU" dirty="0"/>
              <a:t> ',</a:t>
            </a:r>
            <a:r>
              <a:rPr lang="ru-RU" altLang="ru-RU" sz="2200" dirty="0"/>
              <a:t> </a:t>
            </a:r>
            <a:r>
              <a:rPr lang="ru-RU" altLang="ru-RU" sz="2800" dirty="0"/>
              <a:t>b</a:t>
            </a:r>
            <a:r>
              <a:rPr lang="ru-RU" altLang="ru-RU" sz="2200" dirty="0"/>
              <a:t>)</a:t>
            </a:r>
          </a:p>
          <a:p>
            <a:pPr algn="l" eaLnBrk="1" hangingPunct="1"/>
            <a:r>
              <a:rPr lang="ru-RU" altLang="ru-RU" sz="2800" b="1" dirty="0" err="1"/>
              <a:t>end</a:t>
            </a:r>
            <a:r>
              <a:rPr lang="ru-RU" altLang="ru-RU" sz="2800" b="1" dirty="0"/>
              <a:t>.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8183564" y="2492376"/>
            <a:ext cx="3241028" cy="1200329"/>
          </a:xfrm>
          <a:prstGeom prst="rect">
            <a:avLst/>
          </a:prstGeom>
          <a:solidFill>
            <a:srgbClr val="E2E2E2"/>
          </a:solidFill>
          <a:ln w="57150">
            <a:solidFill>
              <a:srgbClr val="FF662B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dirty="0"/>
              <a:t>Вывод на экран кода буквы, введённой с клавиатуры</a:t>
            </a: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8256588" y="4629059"/>
            <a:ext cx="3168003" cy="1200329"/>
          </a:xfrm>
          <a:prstGeom prst="rect">
            <a:avLst/>
          </a:prstGeom>
          <a:solidFill>
            <a:srgbClr val="E2E2E2"/>
          </a:solidFill>
          <a:ln w="57150">
            <a:solidFill>
              <a:srgbClr val="A2C242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dirty="0"/>
              <a:t>Вывод на экран строки из трёх букв.</a:t>
            </a:r>
          </a:p>
          <a:p>
            <a:pPr eaLnBrk="1" hangingPunct="1"/>
            <a:r>
              <a:rPr lang="ru-RU" altLang="ru-RU" sz="2400" dirty="0"/>
              <a:t>Каких?</a:t>
            </a:r>
          </a:p>
        </p:txBody>
      </p:sp>
      <p:sp>
        <p:nvSpPr>
          <p:cNvPr id="9228" name="Line 12"/>
          <p:cNvSpPr>
            <a:spLocks noChangeShapeType="1"/>
          </p:cNvSpPr>
          <p:nvPr/>
        </p:nvSpPr>
        <p:spPr bwMode="auto">
          <a:xfrm flipH="1">
            <a:off x="4079776" y="3141664"/>
            <a:ext cx="4103787" cy="598487"/>
          </a:xfrm>
          <a:prstGeom prst="line">
            <a:avLst/>
          </a:prstGeom>
          <a:noFill/>
          <a:ln w="38100">
            <a:solidFill>
              <a:srgbClr val="FF662B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9" name="Line 13"/>
          <p:cNvSpPr>
            <a:spLocks noChangeShapeType="1"/>
          </p:cNvSpPr>
          <p:nvPr/>
        </p:nvSpPr>
        <p:spPr bwMode="auto">
          <a:xfrm flipH="1">
            <a:off x="6457950" y="3141663"/>
            <a:ext cx="1725613" cy="1655489"/>
          </a:xfrm>
          <a:prstGeom prst="line">
            <a:avLst/>
          </a:prstGeom>
          <a:noFill/>
          <a:ln w="38100">
            <a:solidFill>
              <a:srgbClr val="FF662B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0" name="Line 14"/>
          <p:cNvSpPr>
            <a:spLocks noChangeShapeType="1"/>
          </p:cNvSpPr>
          <p:nvPr/>
        </p:nvSpPr>
        <p:spPr bwMode="auto">
          <a:xfrm flipH="1" flipV="1">
            <a:off x="6960095" y="4797151"/>
            <a:ext cx="1296493" cy="432073"/>
          </a:xfrm>
          <a:prstGeom prst="line">
            <a:avLst/>
          </a:prstGeom>
          <a:noFill/>
          <a:ln w="38100">
            <a:solidFill>
              <a:srgbClr val="A2C24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1" name="Line 15"/>
          <p:cNvSpPr>
            <a:spLocks noChangeShapeType="1"/>
          </p:cNvSpPr>
          <p:nvPr/>
        </p:nvSpPr>
        <p:spPr bwMode="auto">
          <a:xfrm flipH="1">
            <a:off x="5231903" y="5229224"/>
            <a:ext cx="3024685" cy="215999"/>
          </a:xfrm>
          <a:prstGeom prst="line">
            <a:avLst/>
          </a:prstGeom>
          <a:noFill/>
          <a:ln w="38100">
            <a:solidFill>
              <a:srgbClr val="A2C24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4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4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4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44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44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40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440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440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440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440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440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10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10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10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10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" grpId="0" animBg="1"/>
      <p:bldP spid="92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2"/>
          <p:cNvSpPr>
            <a:spLocks/>
          </p:cNvSpPr>
          <p:nvPr/>
        </p:nvSpPr>
        <p:spPr bwMode="auto">
          <a:xfrm>
            <a:off x="551384" y="471134"/>
            <a:ext cx="1116124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400" b="1" dirty="0">
                <a:solidFill>
                  <a:srgbClr val="31314D"/>
                </a:solidFill>
              </a:rPr>
              <a:t>Логический тип данных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551384" y="1268760"/>
            <a:ext cx="11161240" cy="4622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361950">
              <a:spcBef>
                <a:spcPct val="20000"/>
              </a:spcBef>
              <a:spcAft>
                <a:spcPct val="20000"/>
              </a:spcAft>
              <a:defRPr/>
            </a:pPr>
            <a:r>
              <a:rPr lang="ru-RU" sz="3200" dirty="0">
                <a:latin typeface="Arial" charset="0"/>
                <a:cs typeface="Arial" charset="0"/>
              </a:rPr>
              <a:t>Величины логического типа принимают всего два значения: </a:t>
            </a:r>
            <a:r>
              <a:rPr lang="ru-RU" sz="3200" b="1" dirty="0" err="1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false</a:t>
            </a:r>
            <a:r>
              <a:rPr lang="ru-RU" sz="3200" dirty="0">
                <a:latin typeface="Arial" charset="0"/>
                <a:cs typeface="Arial" charset="0"/>
              </a:rPr>
              <a:t> и </a:t>
            </a:r>
            <a:r>
              <a:rPr lang="ru-RU" sz="3200" b="1" dirty="0" err="1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true</a:t>
            </a:r>
            <a:r>
              <a:rPr lang="ru-RU" sz="3200" dirty="0">
                <a:solidFill>
                  <a:srgbClr val="313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indent="361950">
              <a:spcBef>
                <a:spcPct val="20000"/>
              </a:spcBef>
              <a:spcAft>
                <a:spcPct val="20000"/>
              </a:spcAft>
              <a:defRPr/>
            </a:pPr>
            <a:r>
              <a:rPr lang="ru-RU" sz="3200" b="1" dirty="0" err="1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false</a:t>
            </a:r>
            <a:r>
              <a:rPr lang="ru-RU" sz="3200" b="1" dirty="0">
                <a:latin typeface="FangSong" pitchFamily="49" charset="-122"/>
                <a:cs typeface="Arial" charset="0"/>
              </a:rPr>
              <a:t> &lt; </a:t>
            </a:r>
            <a:r>
              <a:rPr lang="ru-RU" sz="3200" b="1" dirty="0" err="1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true</a:t>
            </a:r>
            <a:r>
              <a:rPr lang="ru-RU" sz="3200" dirty="0">
                <a:latin typeface="Arial" charset="0"/>
                <a:cs typeface="Arial" charset="0"/>
              </a:rPr>
              <a:t>.</a:t>
            </a:r>
          </a:p>
          <a:p>
            <a:pPr indent="361950">
              <a:spcBef>
                <a:spcPct val="20000"/>
              </a:spcBef>
              <a:spcAft>
                <a:spcPct val="20000"/>
              </a:spcAft>
              <a:defRPr/>
            </a:pPr>
            <a:r>
              <a:rPr lang="ru-RU" sz="3200" dirty="0">
                <a:latin typeface="Arial" charset="0"/>
                <a:cs typeface="Arial" charset="0"/>
              </a:rPr>
              <a:t>Логические значения получаются в результате выполнения операций сравнения числовых, символьных, строковых и логических выражений. </a:t>
            </a:r>
          </a:p>
          <a:p>
            <a:pPr indent="361950">
              <a:spcBef>
                <a:spcPct val="20000"/>
              </a:spcBef>
              <a:spcAft>
                <a:spcPct val="20000"/>
              </a:spcAft>
              <a:defRPr/>
            </a:pPr>
            <a:r>
              <a:rPr lang="ru-RU" sz="3200" dirty="0">
                <a:latin typeface="Arial" charset="0"/>
                <a:cs typeface="Arial" charset="0"/>
              </a:rPr>
              <a:t>В Паскале логической переменной можно присваивать результат операции сравнения.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6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551384" y="1268760"/>
            <a:ext cx="11161240" cy="142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Пусть </a:t>
            </a:r>
            <a:r>
              <a:rPr lang="ru-RU" sz="2400" b="1" dirty="0" err="1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логическая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переменная, </a:t>
            </a:r>
            <a:r>
              <a:rPr lang="ru-RU" sz="2400" b="1" i="1" dirty="0" smtClean="0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целая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переменная.</a:t>
            </a:r>
          </a:p>
          <a:p>
            <a:pPr>
              <a:lnSpc>
                <a:spcPct val="90000"/>
              </a:lnSpc>
              <a:defRPr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результате выполнения оператора присваивания </a:t>
            </a:r>
            <a:r>
              <a:rPr lang="ru-RU" sz="2400" b="1" dirty="0" err="1" smtClean="0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</a:t>
            </a:r>
            <a:r>
              <a:rPr lang="ru-RU" sz="2400" b="1" dirty="0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:=n </a:t>
            </a:r>
            <a:r>
              <a:rPr lang="ru-RU" sz="2400" b="1" dirty="0" err="1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</a:t>
            </a:r>
            <a:r>
              <a:rPr lang="ru-RU" sz="2400" b="1" dirty="0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2=0</a:t>
            </a:r>
            <a:endParaRPr lang="ru-RU" sz="2400" b="1" i="1" dirty="0">
              <a:solidFill>
                <a:srgbClr val="FF66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переменной </a:t>
            </a:r>
            <a:r>
              <a:rPr lang="ru-RU" sz="2400" b="1" dirty="0" err="1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будет присвоено значение </a:t>
            </a:r>
            <a:r>
              <a:rPr lang="ru-RU" sz="2400" b="1" dirty="0" err="1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true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при любом чётном </a:t>
            </a:r>
            <a:r>
              <a:rPr lang="ru-RU" sz="2400" b="1" i="1" dirty="0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2400" b="1" dirty="0" err="1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false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в противном случае.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51384" y="2917934"/>
            <a:ext cx="11161239" cy="3416320"/>
          </a:xfrm>
          <a:prstGeom prst="rect">
            <a:avLst/>
          </a:prstGeom>
          <a:solidFill>
            <a:srgbClr val="E2E2E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n_6;</a:t>
            </a:r>
          </a:p>
          <a:p>
            <a:pPr algn="l">
              <a:defRPr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var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n: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integer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ans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boolean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l">
              <a:defRPr/>
            </a:pP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begin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('Определение истинности высказывания о чётности числа');</a:t>
            </a:r>
          </a:p>
          <a:p>
            <a:pPr algn="l"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write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('Введите исходное число&gt;&gt;');</a:t>
            </a:r>
          </a:p>
          <a:p>
            <a:pPr algn="l"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readln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algn="l"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ans:=n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mod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2=0;</a:t>
            </a:r>
          </a:p>
          <a:p>
            <a:pPr algn="l"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('Число ',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,' является четным - ',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ans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l">
              <a:defRPr/>
            </a:pP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Заголовок 2"/>
          <p:cNvSpPr>
            <a:spLocks/>
          </p:cNvSpPr>
          <p:nvPr/>
        </p:nvSpPr>
        <p:spPr bwMode="auto">
          <a:xfrm>
            <a:off x="551384" y="471134"/>
            <a:ext cx="1116124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400" b="1" dirty="0">
                <a:solidFill>
                  <a:srgbClr val="31314D"/>
                </a:solidFill>
              </a:rPr>
              <a:t>Логический тип данных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50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50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551384" y="1268414"/>
            <a:ext cx="1116124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361950">
              <a:defRPr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Логическим переменным можно присваивать значения логических выражений, построенных с помощью логических функций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и (</a:t>
            </a:r>
            <a:r>
              <a:rPr lang="ru-RU" sz="2800" b="1" dirty="0" err="1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ru-RU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, или (</a:t>
            </a:r>
            <a:r>
              <a:rPr lang="ru-RU" sz="2800" b="1" dirty="0" err="1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), не (</a:t>
            </a:r>
            <a:r>
              <a:rPr lang="ru-RU" sz="2800" b="1" dirty="0" err="1">
                <a:solidFill>
                  <a:srgbClr val="FF66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graphicFrame>
        <p:nvGraphicFramePr>
          <p:cNvPr id="47149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55858859"/>
              </p:ext>
            </p:extLst>
          </p:nvPr>
        </p:nvGraphicFramePr>
        <p:xfrm>
          <a:off x="551384" y="3068960"/>
          <a:ext cx="11161240" cy="3407816"/>
        </p:xfrm>
        <a:graphic>
          <a:graphicData uri="http://schemas.openxmlformats.org/drawingml/2006/table">
            <a:tbl>
              <a:tblPr/>
              <a:tblGrid>
                <a:gridCol w="47114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497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2917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2B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Логическая операция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2B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Паскале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2B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Название операции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917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конъюнкция (логическое умножение)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2917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дизъюнкция (логическое сложение)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192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отрицание (инверсия)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" name="Заголовок 2"/>
          <p:cNvSpPr>
            <a:spLocks/>
          </p:cNvSpPr>
          <p:nvPr/>
        </p:nvSpPr>
        <p:spPr bwMode="auto">
          <a:xfrm>
            <a:off x="551384" y="471134"/>
            <a:ext cx="1116124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400" b="1" dirty="0">
                <a:solidFill>
                  <a:srgbClr val="31314D"/>
                </a:solidFill>
              </a:rPr>
              <a:t>Логический тип данных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7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407368" y="1428751"/>
            <a:ext cx="11449272" cy="3724096"/>
          </a:xfrm>
          <a:prstGeom prst="rect">
            <a:avLst/>
          </a:prstGeom>
          <a:solidFill>
            <a:srgbClr val="E2E2E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program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n_7;</a:t>
            </a:r>
          </a:p>
          <a:p>
            <a:pPr algn="just">
              <a:defRPr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var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c: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integer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ans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boolean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defRPr/>
            </a:pP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begin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('Определение истинности высказывания</a:t>
            </a:r>
          </a:p>
          <a:p>
            <a:pPr algn="just">
              <a:defRPr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о равнобедренном треугольнике');</a:t>
            </a:r>
          </a:p>
          <a:p>
            <a:pPr algn="just"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write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('Введите значения </a:t>
            </a:r>
            <a:r>
              <a:rPr 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&gt;&gt;');</a:t>
            </a:r>
          </a:p>
          <a:p>
            <a:pPr algn="just"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readln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algn="just"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ans:=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a=b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a=c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b=c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algn="just"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('Треугольник с длинами сторон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', a, 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',',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, ',',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c, '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является равнобедренным - ', </a:t>
            </a:r>
            <a:r>
              <a:rPr 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ans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>
              <a:defRPr/>
            </a:pP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Заголовок 2"/>
          <p:cNvSpPr>
            <a:spLocks/>
          </p:cNvSpPr>
          <p:nvPr/>
        </p:nvSpPr>
        <p:spPr bwMode="auto">
          <a:xfrm>
            <a:off x="551384" y="471134"/>
            <a:ext cx="1116124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400" b="1" dirty="0">
                <a:solidFill>
                  <a:srgbClr val="31314D"/>
                </a:solidFill>
              </a:rPr>
              <a:t>Логический тип данных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66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66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66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66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66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66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2"/>
          <p:cNvSpPr>
            <a:spLocks/>
          </p:cNvSpPr>
          <p:nvPr/>
        </p:nvSpPr>
        <p:spPr bwMode="auto">
          <a:xfrm>
            <a:off x="479376" y="442669"/>
            <a:ext cx="1123324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400" b="1" dirty="0">
                <a:solidFill>
                  <a:srgbClr val="FF662B"/>
                </a:solidFill>
              </a:rPr>
              <a:t>Самое главное</a:t>
            </a:r>
          </a:p>
        </p:txBody>
      </p:sp>
      <p:sp>
        <p:nvSpPr>
          <p:cNvPr id="14339" name="Text Box 124"/>
          <p:cNvSpPr txBox="1">
            <a:spLocks noChangeArrowheads="1"/>
          </p:cNvSpPr>
          <p:nvPr/>
        </p:nvSpPr>
        <p:spPr bwMode="auto">
          <a:xfrm>
            <a:off x="499525" y="1340768"/>
            <a:ext cx="11233247" cy="4401205"/>
          </a:xfrm>
          <a:prstGeom prst="rect">
            <a:avLst/>
          </a:prstGeom>
          <a:solidFill>
            <a:srgbClr val="E2E2E2"/>
          </a:solidFill>
          <a:ln>
            <a:noFill/>
          </a:ln>
          <a:extLst/>
        </p:spPr>
        <p:txBody>
          <a:bodyPr wrap="square"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363538" eaLnBrk="1" hangingPunct="1">
              <a:spcBef>
                <a:spcPct val="50000"/>
              </a:spcBef>
            </a:pPr>
            <a:r>
              <a:rPr lang="ru-RU" altLang="ru-RU" sz="2800" b="1" i="1" dirty="0">
                <a:solidFill>
                  <a:srgbClr val="FF662B"/>
                </a:solidFill>
              </a:rPr>
              <a:t>Типы данных</a:t>
            </a:r>
            <a:r>
              <a:rPr lang="ru-RU" altLang="ru-RU" sz="2800" dirty="0">
                <a:solidFill>
                  <a:srgbClr val="FF662B"/>
                </a:solidFill>
              </a:rPr>
              <a:t> </a:t>
            </a:r>
            <a:r>
              <a:rPr lang="ru-RU" altLang="ru-RU" sz="2800" dirty="0"/>
              <a:t>в языке Паскаль:</a:t>
            </a:r>
          </a:p>
          <a:p>
            <a:pPr indent="363538" eaLnBrk="1" hangingPunct="1">
              <a:spcBef>
                <a:spcPct val="50000"/>
              </a:spcBef>
            </a:pPr>
            <a:r>
              <a:rPr lang="ru-RU" altLang="ru-RU" sz="2800" dirty="0" smtClean="0"/>
              <a:t>- вещественный</a:t>
            </a:r>
            <a:endParaRPr lang="ru-RU" altLang="ru-RU" sz="2800" dirty="0"/>
          </a:p>
          <a:p>
            <a:pPr indent="363538" eaLnBrk="1" hangingPunct="1">
              <a:spcBef>
                <a:spcPct val="50000"/>
              </a:spcBef>
            </a:pPr>
            <a:r>
              <a:rPr lang="ru-RU" altLang="ru-RU" sz="2800" dirty="0" smtClean="0"/>
              <a:t>- целочисленный</a:t>
            </a:r>
            <a:endParaRPr lang="ru-RU" altLang="ru-RU" sz="2800" dirty="0"/>
          </a:p>
          <a:p>
            <a:pPr indent="363538" eaLnBrk="1" hangingPunct="1">
              <a:spcBef>
                <a:spcPct val="50000"/>
              </a:spcBef>
            </a:pPr>
            <a:r>
              <a:rPr lang="ru-RU" altLang="ru-RU" sz="2800" dirty="0" smtClean="0"/>
              <a:t>- символьный</a:t>
            </a:r>
            <a:endParaRPr lang="ru-RU" altLang="ru-RU" sz="2800" dirty="0"/>
          </a:p>
          <a:p>
            <a:pPr indent="363538" eaLnBrk="1" hangingPunct="1">
              <a:spcBef>
                <a:spcPct val="50000"/>
              </a:spcBef>
            </a:pPr>
            <a:r>
              <a:rPr lang="ru-RU" altLang="ru-RU" sz="2800" dirty="0" smtClean="0"/>
              <a:t>- строковый</a:t>
            </a:r>
            <a:endParaRPr lang="ru-RU" altLang="ru-RU" sz="2800" dirty="0"/>
          </a:p>
          <a:p>
            <a:pPr indent="363538" eaLnBrk="1" hangingPunct="1">
              <a:spcBef>
                <a:spcPct val="50000"/>
              </a:spcBef>
            </a:pPr>
            <a:r>
              <a:rPr lang="ru-RU" altLang="ru-RU" sz="2800" dirty="0" smtClean="0"/>
              <a:t>- логический </a:t>
            </a:r>
            <a:r>
              <a:rPr lang="ru-RU" altLang="ru-RU" sz="2800" dirty="0"/>
              <a:t>и другие. </a:t>
            </a:r>
          </a:p>
          <a:p>
            <a:pPr indent="363538" eaLnBrk="1" hangingPunct="1">
              <a:spcBef>
                <a:spcPct val="50000"/>
              </a:spcBef>
            </a:pPr>
            <a:r>
              <a:rPr lang="ru-RU" altLang="ru-RU" sz="2800" dirty="0"/>
              <a:t>Для них определены соответствующие операции и функции.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2"/>
          <p:cNvSpPr>
            <a:spLocks/>
          </p:cNvSpPr>
          <p:nvPr/>
        </p:nvSpPr>
        <p:spPr bwMode="auto">
          <a:xfrm>
            <a:off x="541858" y="391793"/>
            <a:ext cx="11170765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 sz="4400" b="1" dirty="0">
                <a:solidFill>
                  <a:srgbClr val="31314D"/>
                </a:solidFill>
              </a:rPr>
              <a:t>Вопросы и задания</a:t>
            </a: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1992314" y="836614"/>
            <a:ext cx="8353425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ru-RU" altLang="ru-RU" sz="2400"/>
              <a:t>Для заданного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altLang="ru-RU" sz="2400"/>
              <a:t> вычислите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altLang="ru-RU" sz="2400"/>
              <a:t> по формуле</a:t>
            </a:r>
          </a:p>
          <a:p>
            <a:pPr algn="l" eaLnBrk="1" hangingPunct="1">
              <a:spcBef>
                <a:spcPct val="20000"/>
              </a:spcBef>
            </a:pP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 у</a:t>
            </a:r>
            <a:r>
              <a:rPr lang="ru-RU" altLang="ru-RU" sz="2400"/>
              <a:t> =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altLang="ru-RU" sz="2400" baseline="30000"/>
              <a:t>3</a:t>
            </a:r>
            <a:r>
              <a:rPr lang="ru-RU" altLang="ru-RU" sz="2400"/>
              <a:t> + 2,5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altLang="ru-RU" sz="2400" baseline="30000"/>
              <a:t>2</a:t>
            </a:r>
            <a:r>
              <a:rPr lang="ru-RU" altLang="ru-RU" sz="2400"/>
              <a:t> –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altLang="ru-RU" sz="2400"/>
              <a:t> +1.</a:t>
            </a:r>
          </a:p>
          <a:p>
            <a:pPr algn="l" eaLnBrk="1" hangingPunct="1">
              <a:spcBef>
                <a:spcPct val="20000"/>
              </a:spcBef>
            </a:pPr>
            <a:r>
              <a:rPr lang="ru-RU" altLang="ru-RU" sz="2400"/>
              <a:t>При этом:</a:t>
            </a:r>
          </a:p>
          <a:p>
            <a:pPr algn="just" eaLnBrk="1" hangingPunct="1">
              <a:spcBef>
                <a:spcPct val="20000"/>
              </a:spcBef>
            </a:pPr>
            <a:r>
              <a:rPr lang="ru-RU" altLang="ru-RU" sz="2400"/>
              <a:t>а) операцию возведения в степень использовать запрещено;</a:t>
            </a:r>
          </a:p>
          <a:p>
            <a:pPr algn="just" eaLnBrk="1" hangingPunct="1">
              <a:spcBef>
                <a:spcPct val="20000"/>
              </a:spcBef>
            </a:pPr>
            <a:r>
              <a:rPr lang="ru-RU" altLang="ru-RU" sz="2400"/>
              <a:t>б) в одном операторе присваивания можно использовать не более одной арифметической операции (сложение, умножение, вычитание);</a:t>
            </a:r>
          </a:p>
          <a:p>
            <a:pPr algn="just" eaLnBrk="1" hangingPunct="1">
              <a:spcBef>
                <a:spcPct val="20000"/>
              </a:spcBef>
            </a:pPr>
            <a:r>
              <a:rPr lang="ru-RU" altLang="ru-RU" sz="2400"/>
              <a:t>в) в программе может быть использовано не более пяти операторов присваивания.</a:t>
            </a:r>
          </a:p>
          <a:p>
            <a:pPr eaLnBrk="1" hangingPunct="1">
              <a:spcBef>
                <a:spcPct val="20000"/>
              </a:spcBef>
            </a:pP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Подсказка:</a:t>
            </a:r>
            <a:r>
              <a:rPr lang="ru-RU" altLang="ru-RU" sz="2400"/>
              <a:t> преобразуйте выражение к следующему</a:t>
            </a:r>
          </a:p>
          <a:p>
            <a:pPr eaLnBrk="1" hangingPunct="1">
              <a:spcBef>
                <a:spcPct val="20000"/>
              </a:spcBef>
            </a:pPr>
            <a:r>
              <a:rPr lang="ru-RU" altLang="ru-RU" sz="2400"/>
              <a:t>виду: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y =((x + </a:t>
            </a:r>
            <a:r>
              <a:rPr lang="ru-RU" altLang="ru-RU" sz="2400"/>
              <a:t>2,5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)x –</a:t>
            </a:r>
            <a:r>
              <a:rPr lang="ru-RU" altLang="ru-RU" sz="2400"/>
              <a:t>1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)x +</a:t>
            </a:r>
            <a:r>
              <a:rPr lang="ru-RU" altLang="ru-RU" sz="2400"/>
              <a:t>1.</a:t>
            </a: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1992314" y="1125538"/>
            <a:ext cx="835342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400"/>
              <a:t> По заданным координатам точек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А и В</a:t>
            </a:r>
            <a:r>
              <a:rPr lang="ru-RU" altLang="ru-RU" sz="2400"/>
              <a:t> вычислите длину отрезка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АВ</a:t>
            </a:r>
            <a:r>
              <a:rPr lang="ru-RU" altLang="ru-RU" sz="2400"/>
              <a:t>.</a:t>
            </a:r>
          </a:p>
        </p:txBody>
      </p:sp>
      <p:graphicFrame>
        <p:nvGraphicFramePr>
          <p:cNvPr id="39941" name="Group 5"/>
          <p:cNvGraphicFramePr>
            <a:graphicFrameLocks noGrp="1"/>
          </p:cNvGraphicFramePr>
          <p:nvPr/>
        </p:nvGraphicFramePr>
        <p:xfrm>
          <a:off x="2063750" y="2349500"/>
          <a:ext cx="8280400" cy="2565859"/>
        </p:xfrm>
        <a:graphic>
          <a:graphicData uri="http://schemas.openxmlformats.org/drawingml/2006/table">
            <a:tbl>
              <a:tblPr/>
              <a:tblGrid>
                <a:gridCol w="4140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40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9194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Пример входных данных</a:t>
                      </a:r>
                    </a:p>
                  </a:txBody>
                  <a:tcPr marT="45708" marB="45708" horzOverflow="overflow">
                    <a:lnL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Пример выходных данных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7345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xa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=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ya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=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xb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= 10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yb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= 7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8" marB="45708" horzOverflow="overflow">
                    <a:lnL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| AB | = 10.0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8" marB="45708" horzOverflow="overflow">
                    <a:lnL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9952" name="Text Box 16"/>
          <p:cNvSpPr txBox="1">
            <a:spLocks noChangeArrowheads="1"/>
          </p:cNvSpPr>
          <p:nvPr/>
        </p:nvSpPr>
        <p:spPr bwMode="auto">
          <a:xfrm>
            <a:off x="2063751" y="1341438"/>
            <a:ext cx="8353425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400"/>
              <a:t>Известны длины сторон треугольника  </a:t>
            </a:r>
            <a:r>
              <a:rPr lang="en-US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a, b, c.</a:t>
            </a:r>
            <a:endParaRPr lang="ru-RU" altLang="ru-RU" sz="28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ru-RU" altLang="ru-RU" sz="2400"/>
              <a:t>Напишите программу, вычисляющую площадь этого треугольника.</a:t>
            </a:r>
          </a:p>
        </p:txBody>
      </p:sp>
      <p:graphicFrame>
        <p:nvGraphicFramePr>
          <p:cNvPr id="39953" name="Group 17"/>
          <p:cNvGraphicFramePr>
            <a:graphicFrameLocks noGrp="1"/>
          </p:cNvGraphicFramePr>
          <p:nvPr/>
        </p:nvGraphicFramePr>
        <p:xfrm>
          <a:off x="2063750" y="2781300"/>
          <a:ext cx="8280400" cy="2355850"/>
        </p:xfrm>
        <a:graphic>
          <a:graphicData uri="http://schemas.openxmlformats.org/drawingml/2006/table">
            <a:tbl>
              <a:tblPr/>
              <a:tblGrid>
                <a:gridCol w="4140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40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921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Пример входных данных</a:t>
                      </a:r>
                    </a:p>
                  </a:txBody>
                  <a:tcPr horzOverflow="overflow">
                    <a:lnL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Пример выходных данных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6368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 =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 =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=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s = 6.0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9964" name="Text Box 28"/>
          <p:cNvSpPr txBox="1">
            <a:spLocks noChangeArrowheads="1"/>
          </p:cNvSpPr>
          <p:nvPr/>
        </p:nvSpPr>
        <p:spPr bwMode="auto">
          <a:xfrm>
            <a:off x="1992314" y="908050"/>
            <a:ext cx="8353425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400"/>
              <a:t>Известны координаты вершин </a:t>
            </a:r>
            <a:r>
              <a:rPr lang="en-US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A, B, C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/>
              <a:t>треугольника.</a:t>
            </a:r>
            <a:endParaRPr lang="ru-RU" altLang="ru-RU" sz="28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ru-RU" altLang="ru-RU" sz="2400"/>
              <a:t>Напишите программу, вычисляющую площадь этого треугольника.</a:t>
            </a:r>
          </a:p>
        </p:txBody>
      </p:sp>
      <p:graphicFrame>
        <p:nvGraphicFramePr>
          <p:cNvPr id="39965" name="Group 29"/>
          <p:cNvGraphicFramePr>
            <a:graphicFrameLocks noGrp="1"/>
          </p:cNvGraphicFramePr>
          <p:nvPr/>
        </p:nvGraphicFramePr>
        <p:xfrm>
          <a:off x="2063750" y="2781300"/>
          <a:ext cx="8280400" cy="3443761"/>
        </p:xfrm>
        <a:graphic>
          <a:graphicData uri="http://schemas.openxmlformats.org/drawingml/2006/table">
            <a:tbl>
              <a:tblPr/>
              <a:tblGrid>
                <a:gridCol w="4140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40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9201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Пример входных данных</a:t>
                      </a:r>
                    </a:p>
                  </a:txBody>
                  <a:tcPr marT="45712" marB="45712" horzOverflow="overflow">
                    <a:lnL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Пример выходных данных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5127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xa = 2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ya = 1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xb = 6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yb = 5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xc = 10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yc = 1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horzOverflow="overflow">
                    <a:lnL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s = 16.0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horzOverflow="overflow">
                    <a:lnL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9976" name="Text Box 40"/>
          <p:cNvSpPr txBox="1">
            <a:spLocks noChangeArrowheads="1"/>
          </p:cNvSpPr>
          <p:nvPr/>
        </p:nvSpPr>
        <p:spPr bwMode="auto">
          <a:xfrm>
            <a:off x="1992313" y="1125538"/>
            <a:ext cx="8208962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400"/>
              <a:t>Если сумма налога исчисляется в рублях и копейках, то налоговая служба округляет её до ближайшего рубля (до 50 копеек - с недостатком, свыше 50 копеек  (включая 50) - с  избытком).</a:t>
            </a:r>
            <a:endParaRPr lang="en-US" altLang="ru-RU" sz="2400"/>
          </a:p>
          <a:p>
            <a:pPr algn="just" eaLnBrk="1" hangingPunct="1"/>
            <a:r>
              <a:rPr lang="ru-RU" altLang="ru-RU" sz="2400"/>
              <a:t>Используйте компьютер, чтобы ввести точную сумму  налога и вывести, сколько следует уплатить.</a:t>
            </a:r>
          </a:p>
        </p:txBody>
      </p:sp>
      <p:sp>
        <p:nvSpPr>
          <p:cNvPr id="39977" name="Text Box 41"/>
          <p:cNvSpPr txBox="1">
            <a:spLocks noChangeArrowheads="1"/>
          </p:cNvSpPr>
          <p:nvPr/>
        </p:nvSpPr>
        <p:spPr bwMode="auto">
          <a:xfrm>
            <a:off x="2135188" y="836614"/>
            <a:ext cx="8532812" cy="532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266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000" dirty="0"/>
              <a:t>Исследуйте работу функции </a:t>
            </a:r>
            <a:r>
              <a:rPr lang="ru-RU" alt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random</a:t>
            </a:r>
            <a:r>
              <a:rPr lang="ru-RU" altLang="ru-RU" sz="2000" dirty="0"/>
              <a:t>, запустив многократно на выполнение программу:</a:t>
            </a:r>
          </a:p>
          <a:p>
            <a:pPr algn="l" eaLnBrk="1" hangingPunct="1"/>
            <a:r>
              <a:rPr lang="ru-RU" altLang="ru-RU" sz="2300" dirty="0"/>
              <a:t>program n_8;</a:t>
            </a:r>
          </a:p>
          <a:p>
            <a:pPr algn="l" eaLnBrk="1" hangingPunct="1"/>
            <a:r>
              <a:rPr lang="ru-RU" altLang="ru-RU" sz="2300" dirty="0" err="1"/>
              <a:t>var</a:t>
            </a:r>
            <a:r>
              <a:rPr lang="ru-RU" altLang="ru-RU" sz="2300" dirty="0"/>
              <a:t> x, n: </a:t>
            </a:r>
            <a:r>
              <a:rPr lang="ru-RU" altLang="ru-RU" sz="2300" dirty="0" err="1"/>
              <a:t>integer</a:t>
            </a:r>
            <a:r>
              <a:rPr lang="ru-RU" altLang="ru-RU" sz="2300" dirty="0"/>
              <a:t>;</a:t>
            </a:r>
          </a:p>
          <a:p>
            <a:pPr algn="l" eaLnBrk="1" hangingPunct="1"/>
            <a:r>
              <a:rPr lang="en-US" altLang="ru-RU" sz="2300" dirty="0"/>
              <a:t>b</a:t>
            </a:r>
            <a:r>
              <a:rPr lang="ru-RU" altLang="ru-RU" sz="2300" dirty="0" err="1"/>
              <a:t>egin</a:t>
            </a:r>
            <a:endParaRPr lang="ru-RU" altLang="ru-RU" sz="2300" dirty="0"/>
          </a:p>
          <a:p>
            <a:pPr algn="l" eaLnBrk="1" hangingPunct="1"/>
            <a:r>
              <a:rPr lang="ru-RU" altLang="ru-RU" sz="2300" dirty="0" err="1"/>
              <a:t>writeln</a:t>
            </a:r>
            <a:r>
              <a:rPr lang="ru-RU" altLang="ru-RU" sz="2300" dirty="0"/>
              <a:t> ('Исследование функции </a:t>
            </a:r>
            <a:r>
              <a:rPr lang="ru-RU" altLang="ru-RU" sz="2300" dirty="0" err="1"/>
              <a:t>random</a:t>
            </a:r>
            <a:r>
              <a:rPr lang="ru-RU" altLang="ru-RU" sz="2300" dirty="0"/>
              <a:t>');</a:t>
            </a:r>
          </a:p>
          <a:p>
            <a:pPr algn="l" eaLnBrk="1" hangingPunct="1"/>
            <a:r>
              <a:rPr lang="ru-RU" altLang="ru-RU" sz="2300" dirty="0" err="1"/>
              <a:t>randomize</a:t>
            </a:r>
            <a:r>
              <a:rPr lang="ru-RU" altLang="ru-RU" sz="2300" dirty="0"/>
              <a:t> (*для генерации различных случайных чисел</a:t>
            </a:r>
          </a:p>
          <a:p>
            <a:pPr algn="l" eaLnBrk="1" hangingPunct="1"/>
            <a:r>
              <a:rPr lang="ru-RU" altLang="ru-RU" sz="2300" dirty="0"/>
              <a:t>при каждом запуске программы *);</a:t>
            </a:r>
          </a:p>
          <a:p>
            <a:pPr algn="l" eaLnBrk="1" hangingPunct="1"/>
            <a:r>
              <a:rPr lang="ru-RU" altLang="ru-RU" sz="2300" dirty="0"/>
              <a:t>write ('Введите x&gt;&gt;');</a:t>
            </a:r>
          </a:p>
          <a:p>
            <a:pPr algn="l" eaLnBrk="1" hangingPunct="1"/>
            <a:r>
              <a:rPr lang="ru-RU" altLang="ru-RU" sz="2300" dirty="0" err="1"/>
              <a:t>readln</a:t>
            </a:r>
            <a:r>
              <a:rPr lang="ru-RU" altLang="ru-RU" sz="2300" dirty="0"/>
              <a:t> (x);</a:t>
            </a:r>
          </a:p>
          <a:p>
            <a:pPr algn="l" eaLnBrk="1" hangingPunct="1"/>
            <a:r>
              <a:rPr lang="ru-RU" altLang="ru-RU" sz="2300" dirty="0"/>
              <a:t>write ('Введите n&gt;&gt;');</a:t>
            </a:r>
          </a:p>
          <a:p>
            <a:pPr algn="l" eaLnBrk="1" hangingPunct="1"/>
            <a:r>
              <a:rPr lang="ru-RU" altLang="ru-RU" sz="2300" dirty="0" err="1"/>
              <a:t>readln</a:t>
            </a:r>
            <a:r>
              <a:rPr lang="ru-RU" altLang="ru-RU" sz="2300" dirty="0"/>
              <a:t> (n);</a:t>
            </a:r>
          </a:p>
          <a:p>
            <a:pPr algn="l" eaLnBrk="1" hangingPunct="1"/>
            <a:r>
              <a:rPr lang="ru-RU" altLang="ru-RU" sz="2300" dirty="0" err="1"/>
              <a:t>writeln</a:t>
            </a:r>
            <a:r>
              <a:rPr lang="ru-RU" altLang="ru-RU" sz="2300" dirty="0"/>
              <a:t> ('</a:t>
            </a:r>
            <a:r>
              <a:rPr lang="ru-RU" altLang="ru-RU" sz="2300" dirty="0" err="1"/>
              <a:t>random</a:t>
            </a:r>
            <a:r>
              <a:rPr lang="ru-RU" altLang="ru-RU" sz="2300" dirty="0"/>
              <a:t>(', x, ')=', </a:t>
            </a:r>
            <a:r>
              <a:rPr lang="ru-RU" altLang="ru-RU" sz="2300" dirty="0" err="1"/>
              <a:t>random</a:t>
            </a:r>
            <a:r>
              <a:rPr lang="ru-RU" altLang="ru-RU" sz="2300" dirty="0"/>
              <a:t>(x));</a:t>
            </a:r>
          </a:p>
          <a:p>
            <a:pPr algn="l" eaLnBrk="1" hangingPunct="1"/>
            <a:r>
              <a:rPr lang="ru-RU" altLang="ru-RU" sz="2300" dirty="0" err="1"/>
              <a:t>writeln</a:t>
            </a:r>
            <a:r>
              <a:rPr lang="ru-RU" altLang="ru-RU" sz="2300" dirty="0"/>
              <a:t> ('</a:t>
            </a:r>
            <a:r>
              <a:rPr lang="ru-RU" altLang="ru-RU" sz="2300" dirty="0" err="1"/>
              <a:t>random</a:t>
            </a:r>
            <a:r>
              <a:rPr lang="ru-RU" altLang="ru-RU" sz="2300" dirty="0"/>
              <a:t>(', x, ')+', n, '=', </a:t>
            </a:r>
            <a:r>
              <a:rPr lang="ru-RU" altLang="ru-RU" sz="2300" dirty="0" err="1"/>
              <a:t>random</a:t>
            </a:r>
            <a:r>
              <a:rPr lang="ru-RU" altLang="ru-RU" sz="2300" dirty="0"/>
              <a:t>(x)+n)</a:t>
            </a:r>
          </a:p>
          <a:p>
            <a:pPr algn="l" eaLnBrk="1" hangingPunct="1"/>
            <a:r>
              <a:rPr lang="ru-RU" altLang="ru-RU" sz="2300" dirty="0" err="1"/>
              <a:t>end</a:t>
            </a:r>
            <a:r>
              <a:rPr lang="ru-RU" altLang="ru-RU" sz="2300" dirty="0"/>
              <a:t>.</a:t>
            </a:r>
          </a:p>
        </p:txBody>
      </p:sp>
      <p:sp>
        <p:nvSpPr>
          <p:cNvPr id="39978" name="Text Box 42"/>
          <p:cNvSpPr txBox="1">
            <a:spLocks noChangeArrowheads="1"/>
          </p:cNvSpPr>
          <p:nvPr/>
        </p:nvSpPr>
        <p:spPr bwMode="auto">
          <a:xfrm>
            <a:off x="1919288" y="6092825"/>
            <a:ext cx="853281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200"/>
              <a:t>Как можно получить случайное число из промежутка (0; x)?</a:t>
            </a:r>
          </a:p>
        </p:txBody>
      </p:sp>
      <p:sp>
        <p:nvSpPr>
          <p:cNvPr id="39979" name="Text Box 43"/>
          <p:cNvSpPr txBox="1">
            <a:spLocks noChangeArrowheads="1"/>
          </p:cNvSpPr>
          <p:nvPr/>
        </p:nvSpPr>
        <p:spPr bwMode="auto">
          <a:xfrm>
            <a:off x="1919288" y="6092825"/>
            <a:ext cx="853281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200"/>
              <a:t>Как можно получить случайное число из промежутка (0; x]?</a:t>
            </a:r>
          </a:p>
        </p:txBody>
      </p:sp>
      <p:sp>
        <p:nvSpPr>
          <p:cNvPr id="39980" name="Text Box 44"/>
          <p:cNvSpPr txBox="1">
            <a:spLocks noChangeArrowheads="1"/>
          </p:cNvSpPr>
          <p:nvPr/>
        </p:nvSpPr>
        <p:spPr bwMode="auto">
          <a:xfrm>
            <a:off x="1919288" y="6092825"/>
            <a:ext cx="853281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200"/>
              <a:t>Как можно получить случайное число из промежутка (n; x + n)?</a:t>
            </a:r>
          </a:p>
        </p:txBody>
      </p:sp>
      <p:sp>
        <p:nvSpPr>
          <p:cNvPr id="39981" name="Text Box 45"/>
          <p:cNvSpPr txBox="1">
            <a:spLocks noChangeArrowheads="1"/>
          </p:cNvSpPr>
          <p:nvPr/>
        </p:nvSpPr>
        <p:spPr bwMode="auto">
          <a:xfrm>
            <a:off x="1992313" y="1125539"/>
            <a:ext cx="8208962" cy="3711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20000"/>
              </a:spcBef>
            </a:pPr>
            <a:r>
              <a:rPr lang="ru-RU" altLang="ru-RU" sz="2400"/>
              <a:t>Одна компания выпустила лотерейные билеты трёх  разрядов: для молодежи, для взрослых и для стариков. </a:t>
            </a:r>
          </a:p>
          <a:p>
            <a:pPr algn="just" eaLnBrk="1" hangingPunct="1">
              <a:lnSpc>
                <a:spcPct val="110000"/>
              </a:lnSpc>
              <a:spcBef>
                <a:spcPct val="20000"/>
              </a:spcBef>
            </a:pPr>
            <a:r>
              <a:rPr lang="ru-RU" altLang="ru-RU" sz="2400"/>
              <a:t>Номера билетов каждого разряда лежат в пределах:</a:t>
            </a:r>
          </a:p>
          <a:p>
            <a:pPr algn="just" eaLnBrk="1" hangingPunct="1">
              <a:lnSpc>
                <a:spcPct val="110000"/>
              </a:lnSpc>
              <a:spcBef>
                <a:spcPct val="20000"/>
              </a:spcBef>
            </a:pPr>
            <a:r>
              <a:rPr lang="ru-RU" altLang="ru-RU" sz="2400"/>
              <a:t>для молодёжи - от 1 до 100;</a:t>
            </a:r>
          </a:p>
          <a:p>
            <a:pPr algn="just" eaLnBrk="1" hangingPunct="1">
              <a:lnSpc>
                <a:spcPct val="110000"/>
              </a:lnSpc>
              <a:spcBef>
                <a:spcPct val="20000"/>
              </a:spcBef>
            </a:pPr>
            <a:r>
              <a:rPr lang="ru-RU" altLang="ru-RU" sz="2400"/>
              <a:t>для взрослых - от 101 до 200;</a:t>
            </a:r>
          </a:p>
          <a:p>
            <a:pPr algn="just" eaLnBrk="1" hangingPunct="1">
              <a:lnSpc>
                <a:spcPct val="110000"/>
              </a:lnSpc>
              <a:spcBef>
                <a:spcPct val="20000"/>
              </a:spcBef>
            </a:pPr>
            <a:r>
              <a:rPr lang="ru-RU" altLang="ru-RU" sz="2400"/>
              <a:t>для стариков - от 201 до 250.</a:t>
            </a:r>
          </a:p>
          <a:p>
            <a:pPr algn="just" eaLnBrk="1" hangingPunct="1">
              <a:lnSpc>
                <a:spcPct val="110000"/>
              </a:lnSpc>
              <a:spcBef>
                <a:spcPct val="20000"/>
              </a:spcBef>
            </a:pPr>
            <a:r>
              <a:rPr lang="ru-RU" altLang="ru-RU" sz="2400"/>
              <a:t>С помощью компьютера выберите случайным образом лотерейный билет в каждом разряде.</a:t>
            </a:r>
          </a:p>
        </p:txBody>
      </p:sp>
      <p:sp>
        <p:nvSpPr>
          <p:cNvPr id="39982" name="Text Box 46"/>
          <p:cNvSpPr txBox="1">
            <a:spLocks noChangeArrowheads="1"/>
          </p:cNvSpPr>
          <p:nvPr/>
        </p:nvSpPr>
        <p:spPr bwMode="auto">
          <a:xfrm>
            <a:off x="1992313" y="1412875"/>
            <a:ext cx="820896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400"/>
              <a:t>Запишите на языке Паскаль программу, которая для  произвольного двузначного числа определяет:</a:t>
            </a:r>
          </a:p>
          <a:p>
            <a:pPr algn="just" eaLnBrk="1" hangingPunct="1"/>
            <a:r>
              <a:rPr lang="ru-RU" altLang="ru-RU" sz="2400"/>
              <a:t>а) сумму и произведение его цифр;</a:t>
            </a:r>
          </a:p>
          <a:p>
            <a:pPr algn="just" eaLnBrk="1" hangingPunct="1"/>
            <a:r>
              <a:rPr lang="ru-RU" altLang="ru-RU" sz="2400"/>
              <a:t>б) число, образованное перестановкой цифр исходного числа.</a:t>
            </a:r>
          </a:p>
        </p:txBody>
      </p:sp>
      <p:graphicFrame>
        <p:nvGraphicFramePr>
          <p:cNvPr id="39984" name="Group 48"/>
          <p:cNvGraphicFramePr>
            <a:graphicFrameLocks noGrp="1"/>
          </p:cNvGraphicFramePr>
          <p:nvPr/>
        </p:nvGraphicFramePr>
        <p:xfrm>
          <a:off x="2135188" y="2997200"/>
          <a:ext cx="8280400" cy="3005138"/>
        </p:xfrm>
        <a:graphic>
          <a:graphicData uri="http://schemas.openxmlformats.org/drawingml/2006/table">
            <a:tbl>
              <a:tblPr/>
              <a:tblGrid>
                <a:gridCol w="4140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40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9219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Пример входных данных</a:t>
                      </a:r>
                    </a:p>
                  </a:txBody>
                  <a:tcPr marT="45722" marB="45722" horzOverflow="overflow">
                    <a:lnL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Пример выходных данных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1294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845</a:t>
                      </a:r>
                    </a:p>
                  </a:txBody>
                  <a:tcPr marT="45722" marB="45722" horzOverflow="overflow">
                    <a:lnL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Следует сдать: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банкнот по 500 руб. – 1 шт.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банкнот по 100 руб. – 3 шт.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банкнот по 50 руб. – 0 шт.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банкнот по 10 руб. – 4 шт.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40007" name="Text Box 71"/>
          <p:cNvSpPr txBox="1">
            <a:spLocks noChangeArrowheads="1"/>
          </p:cNvSpPr>
          <p:nvPr/>
        </p:nvSpPr>
        <p:spPr bwMode="auto">
          <a:xfrm>
            <a:off x="2424113" y="2349501"/>
            <a:ext cx="79930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Запишите на языке Паскаль программу, которая</a:t>
            </a:r>
            <a:endParaRPr lang="en-US" altLang="ru-RU" sz="2400"/>
          </a:p>
          <a:p>
            <a:pPr eaLnBrk="1" hangingPunct="1"/>
            <a:r>
              <a:rPr lang="ru-RU" altLang="ru-RU" sz="2400"/>
              <a:t>вычисляет сумму кодов букв в слове БАЙТ.</a:t>
            </a:r>
          </a:p>
        </p:txBody>
      </p:sp>
      <p:sp>
        <p:nvSpPr>
          <p:cNvPr id="40008" name="Text Box 72"/>
          <p:cNvSpPr txBox="1">
            <a:spLocks noChangeArrowheads="1"/>
          </p:cNvSpPr>
          <p:nvPr/>
        </p:nvSpPr>
        <p:spPr bwMode="auto">
          <a:xfrm>
            <a:off x="1992313" y="2133601"/>
            <a:ext cx="79930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400"/>
              <a:t>Запишите на языке Паскаль программу, которая выводит на экран строку символов, коды которых  равны 66, 69, 71, 73, 78.</a:t>
            </a:r>
          </a:p>
        </p:txBody>
      </p:sp>
      <p:sp>
        <p:nvSpPr>
          <p:cNvPr id="40009" name="Text Box 73"/>
          <p:cNvSpPr txBox="1">
            <a:spLocks noChangeArrowheads="1"/>
          </p:cNvSpPr>
          <p:nvPr/>
        </p:nvSpPr>
        <p:spPr bwMode="auto">
          <a:xfrm>
            <a:off x="1992314" y="836613"/>
            <a:ext cx="83534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266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400"/>
              <a:t>Разработайте программу, которая запрашивает три строковые величины – взаимосвязанные прилагательное, существительное и глагол, а затем печатает все варианты фраз с использованием введённых слов.</a:t>
            </a:r>
          </a:p>
        </p:txBody>
      </p:sp>
      <p:graphicFrame>
        <p:nvGraphicFramePr>
          <p:cNvPr id="40037" name="Group 101"/>
          <p:cNvGraphicFramePr>
            <a:graphicFrameLocks noGrp="1"/>
          </p:cNvGraphicFramePr>
          <p:nvPr/>
        </p:nvGraphicFramePr>
        <p:xfrm>
          <a:off x="2098676" y="3789363"/>
          <a:ext cx="8569325" cy="2563812"/>
        </p:xfrm>
        <a:graphic>
          <a:graphicData uri="http://schemas.openxmlformats.org/drawingml/2006/table">
            <a:tbl>
              <a:tblPr/>
              <a:tblGrid>
                <a:gridCol w="38417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7275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Пример входных данных</a:t>
                      </a:r>
                    </a:p>
                  </a:txBody>
                  <a:tcPr horzOverflow="overflow">
                    <a:lnL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Пример выходных данных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661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ЗЕЛЁНЫЕ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ЛИСТЬЯ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РАСПУСКАЮТСЯ</a:t>
                      </a:r>
                    </a:p>
                  </a:txBody>
                  <a:tcPr horzOverflow="overflow">
                    <a:lnL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ЗЕЛЁНЫЕ ЛИСТЬЯ РАСПУСКАЮТСЯ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ЗЕЛЁНЫЕ РАСПУСКАЮТСЯ ЛИСТЬЯ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ЛИСТЬЯ ЗЕЛЁНЫЕ РАСПУСКАЮТСЯ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ЛИСТЬЯ РАСПУСКАЮТСЯ ЗЕЛЁНЫЕ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РАСПУСКАЮТСЯ ЗЕЛЁНЫЕ ЛИСТЬЯ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РАСПУСКАЮТСЯ ЛИСТЬЯ ЗЕЛЁНЫЕ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40021" name="Text Box 85"/>
          <p:cNvSpPr txBox="1">
            <a:spLocks noChangeArrowheads="1"/>
          </p:cNvSpPr>
          <p:nvPr/>
        </p:nvSpPr>
        <p:spPr bwMode="auto">
          <a:xfrm>
            <a:off x="1919289" y="1628776"/>
            <a:ext cx="8497887" cy="322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400"/>
              <a:t>Даны значения целочисленных переменных:</a:t>
            </a:r>
          </a:p>
          <a:p>
            <a:pPr algn="just" eaLnBrk="1" hangingPunct="1"/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ru-RU" altLang="ru-RU" sz="2400"/>
              <a:t> = 10,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altLang="ru-RU" sz="2400"/>
              <a:t> = 20.</a:t>
            </a:r>
          </a:p>
          <a:p>
            <a:pPr algn="just" eaLnBrk="1" hangingPunct="1"/>
            <a:r>
              <a:rPr lang="ru-RU" altLang="ru-RU" sz="2400"/>
              <a:t>Чему будет равно значение логической переменной </a:t>
            </a: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rez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/>
              <a:t>после выполнения операции присваивания?</a:t>
            </a:r>
          </a:p>
          <a:p>
            <a:pPr algn="just" eaLnBrk="1" hangingPunct="1">
              <a:spcBef>
                <a:spcPct val="30000"/>
              </a:spcBef>
            </a:pPr>
            <a:r>
              <a:rPr lang="ru-RU" altLang="ru-RU" sz="2600"/>
              <a:t>а) rez:=(a=10) or (b&gt;10)</a:t>
            </a:r>
          </a:p>
          <a:p>
            <a:pPr algn="just" eaLnBrk="1" hangingPunct="1">
              <a:spcBef>
                <a:spcPct val="30000"/>
              </a:spcBef>
            </a:pPr>
            <a:r>
              <a:rPr lang="ru-RU" altLang="ru-RU" sz="2600"/>
              <a:t>б) rez:=(a&gt;5) and (b&gt;5) and (a&lt;20) and (b&lt;30)</a:t>
            </a:r>
          </a:p>
          <a:p>
            <a:pPr algn="just" eaLnBrk="1" hangingPunct="1">
              <a:spcBef>
                <a:spcPct val="30000"/>
              </a:spcBef>
            </a:pPr>
            <a:r>
              <a:rPr lang="ru-RU" altLang="ru-RU" sz="2600"/>
              <a:t>в) rez:=( (not(a&lt;15)) or (b&gt;20)</a:t>
            </a:r>
          </a:p>
        </p:txBody>
      </p:sp>
      <p:sp>
        <p:nvSpPr>
          <p:cNvPr id="40022" name="Text Box 86"/>
          <p:cNvSpPr txBox="1">
            <a:spLocks noChangeArrowheads="1"/>
          </p:cNvSpPr>
          <p:nvPr/>
        </p:nvSpPr>
        <p:spPr bwMode="auto">
          <a:xfrm>
            <a:off x="2063750" y="1125538"/>
            <a:ext cx="8281988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266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400"/>
              <a:t>Составьте программу, вводящую </a:t>
            </a:r>
            <a:r>
              <a:rPr lang="ru-RU" altLang="ru-RU" sz="2800"/>
              <a:t>true</a:t>
            </a:r>
            <a:r>
              <a:rPr lang="ru-RU" altLang="ru-RU" sz="2400"/>
              <a:t>, если высказывание является истинным, и </a:t>
            </a:r>
            <a:r>
              <a:rPr lang="ru-RU" altLang="ru-RU" sz="2800"/>
              <a:t>false</a:t>
            </a:r>
            <a:r>
              <a:rPr lang="ru-RU" altLang="ru-RU" sz="2400"/>
              <a:t> в противном случае:</a:t>
            </a:r>
          </a:p>
          <a:p>
            <a:pPr algn="just" eaLnBrk="1" hangingPunct="1"/>
            <a:r>
              <a:rPr lang="ru-RU" altLang="ru-RU" sz="2400"/>
              <a:t>а) сумма цифр трёхзначного числа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ru-RU" altLang="ru-RU" sz="2400"/>
              <a:t>является чётным числом;</a:t>
            </a:r>
          </a:p>
          <a:p>
            <a:pPr algn="just" eaLnBrk="1" hangingPunct="1"/>
            <a:r>
              <a:rPr lang="ru-RU" altLang="ru-RU" sz="2400"/>
              <a:t>б) треугольник со сторонами 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a, b, с</a:t>
            </a:r>
            <a:r>
              <a:rPr lang="ru-RU" altLang="ru-RU" sz="2400"/>
              <a:t> является разносторонним.</a:t>
            </a:r>
          </a:p>
        </p:txBody>
      </p:sp>
      <p:sp>
        <p:nvSpPr>
          <p:cNvPr id="40023" name="Text Box 87"/>
          <p:cNvSpPr txBox="1">
            <a:spLocks noChangeArrowheads="1"/>
          </p:cNvSpPr>
          <p:nvPr/>
        </p:nvSpPr>
        <p:spPr bwMode="auto">
          <a:xfrm>
            <a:off x="1992314" y="836613"/>
            <a:ext cx="8353425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400"/>
              <a:t>Идёт </a:t>
            </a: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altLang="ru-RU" sz="2400"/>
              <a:t>-я секунда суток. Разработайте программу, которая по введённой </a:t>
            </a: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altLang="ru-RU" sz="2400"/>
              <a:t>-й секунде суток определяет,  сколько целых часов </a:t>
            </a: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/>
              <a:t>и целых минут </a:t>
            </a: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altLang="ru-RU" sz="2400"/>
              <a:t> прошло с начала суток. </a:t>
            </a:r>
          </a:p>
          <a:p>
            <a:pPr algn="just" eaLnBrk="1" hangingPunct="1"/>
            <a:r>
              <a:rPr lang="ru-RU" altLang="ru-RU" sz="2400"/>
              <a:t>Например, если </a:t>
            </a: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altLang="ru-RU" sz="2400"/>
              <a:t> =13257=3 х 3600 + 40 х 60 + 57, </a:t>
            </a:r>
          </a:p>
          <a:p>
            <a:pPr algn="just" eaLnBrk="1" hangingPunct="1"/>
            <a:r>
              <a:rPr lang="ru-RU" altLang="ru-RU" sz="2400"/>
              <a:t>то </a:t>
            </a: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altLang="ru-RU" sz="2400"/>
              <a:t> =3 и </a:t>
            </a: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altLang="ru-RU" sz="2400"/>
              <a:t> = 40.</a:t>
            </a:r>
          </a:p>
          <a:p>
            <a:pPr algn="just" eaLnBrk="1" hangingPunct="1"/>
            <a:r>
              <a:rPr lang="ru-RU" altLang="ru-RU" sz="2400"/>
              <a:t>Выведите</a:t>
            </a:r>
            <a:r>
              <a:rPr lang="en-US" altLang="ru-RU" sz="2400"/>
              <a:t> </a:t>
            </a:r>
            <a:r>
              <a:rPr lang="ru-RU" altLang="ru-RU" sz="2400"/>
              <a:t>на</a:t>
            </a:r>
            <a:r>
              <a:rPr lang="en-US" altLang="ru-RU" sz="2400"/>
              <a:t> </a:t>
            </a:r>
            <a:r>
              <a:rPr lang="ru-RU" altLang="ru-RU" sz="2400"/>
              <a:t>экран</a:t>
            </a:r>
            <a:r>
              <a:rPr lang="en-US" altLang="ru-RU" sz="2400"/>
              <a:t> </a:t>
            </a:r>
            <a:r>
              <a:rPr lang="ru-RU" altLang="ru-RU" sz="2400"/>
              <a:t>фразу</a:t>
            </a:r>
            <a:r>
              <a:rPr lang="en-US" altLang="ru-RU" sz="2400"/>
              <a:t>: </a:t>
            </a:r>
            <a:r>
              <a:rPr lang="en-US" altLang="ru-RU" sz="2800"/>
              <a:t>It is … hours … minutes</a:t>
            </a:r>
            <a:r>
              <a:rPr lang="en-US" altLang="ru-RU" sz="2400"/>
              <a:t>.  </a:t>
            </a:r>
            <a:endParaRPr lang="ru-RU" altLang="ru-RU" sz="2400"/>
          </a:p>
          <a:p>
            <a:pPr algn="just" eaLnBrk="1" hangingPunct="1"/>
            <a:r>
              <a:rPr lang="ru-RU" altLang="ru-RU" sz="2400"/>
              <a:t>Вместо многоточий программа должна выводить значения </a:t>
            </a: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/>
              <a:t>и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altLang="ru-RU" sz="2400"/>
              <a:t>, отделяя их от слов ровно одним пробелом.</a:t>
            </a:r>
          </a:p>
        </p:txBody>
      </p:sp>
      <p:graphicFrame>
        <p:nvGraphicFramePr>
          <p:cNvPr id="40024" name="Group 88"/>
          <p:cNvGraphicFramePr>
            <a:graphicFrameLocks noGrp="1"/>
          </p:cNvGraphicFramePr>
          <p:nvPr/>
        </p:nvGraphicFramePr>
        <p:xfrm>
          <a:off x="2135188" y="5373689"/>
          <a:ext cx="8280400" cy="1081087"/>
        </p:xfrm>
        <a:graphic>
          <a:graphicData uri="http://schemas.openxmlformats.org/drawingml/2006/table">
            <a:tbl>
              <a:tblPr/>
              <a:tblGrid>
                <a:gridCol w="4140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40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603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Пример входных данных</a:t>
                      </a:r>
                    </a:p>
                  </a:txBody>
                  <a:tcPr horzOverflow="overflow">
                    <a:lnL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Пример выходных данных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071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13 257</a:t>
                      </a:r>
                    </a:p>
                  </a:txBody>
                  <a:tcPr horzOverflow="overflow">
                    <a:lnL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It is 3 hours 40 minutes.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18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40039" name="Text Box 103"/>
          <p:cNvSpPr txBox="1">
            <a:spLocks noChangeArrowheads="1"/>
          </p:cNvSpPr>
          <p:nvPr/>
        </p:nvSpPr>
        <p:spPr bwMode="auto">
          <a:xfrm>
            <a:off x="1992314" y="836613"/>
            <a:ext cx="835342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400" dirty="0"/>
              <a:t>Запишите на языке Паскаль программу, реализующую алгоритм работы кассира, выдающего покупателю сдачу (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ru-RU" sz="2400" dirty="0"/>
              <a:t>) наименьшим количеством банкнот по 500 (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altLang="ru-RU" sz="2400" dirty="0"/>
              <a:t>500), 100  (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altLang="ru-RU" sz="2400" dirty="0"/>
              <a:t>100), 50 (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altLang="ru-RU" sz="2400" dirty="0"/>
              <a:t>50) и 10(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altLang="ru-RU" sz="2400" dirty="0"/>
              <a:t>10) рублей.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39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39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1000"/>
                                        <p:tgtEl>
                                          <p:spTgt spid="399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1000"/>
                                        <p:tgtEl>
                                          <p:spTgt spid="399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1000"/>
                                        <p:tgtEl>
                                          <p:spTgt spid="399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1000"/>
                                        <p:tgtEl>
                                          <p:spTgt spid="399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1000"/>
                                        <p:tgtEl>
                                          <p:spTgt spid="399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1000"/>
                                        <p:tgtEl>
                                          <p:spTgt spid="399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1000"/>
                                        <p:tgtEl>
                                          <p:spTgt spid="399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1000"/>
                                        <p:tgtEl>
                                          <p:spTgt spid="399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1000"/>
                                        <p:tgtEl>
                                          <p:spTgt spid="399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1000"/>
                                        <p:tgtEl>
                                          <p:spTgt spid="3997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1000"/>
                                        <p:tgtEl>
                                          <p:spTgt spid="3997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1000"/>
                                        <p:tgtEl>
                                          <p:spTgt spid="3997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1000"/>
                                        <p:tgtEl>
                                          <p:spTgt spid="3997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 nodeType="clickPar">
                      <p:stCondLst>
                        <p:cond delay="indefinite"/>
                      </p:stCondLst>
                      <p:childTnLst>
                        <p:par>
                          <p:cTn id="1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 nodeType="clickPar">
                      <p:stCondLst>
                        <p:cond delay="indefinite"/>
                      </p:stCondLst>
                      <p:childTnLst>
                        <p:par>
                          <p:cTn id="1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 nodeType="clickPar">
                      <p:stCondLst>
                        <p:cond delay="indefinite"/>
                      </p:stCondLst>
                      <p:childTnLst>
                        <p:par>
                          <p:cTn id="1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1000"/>
                                        <p:tgtEl>
                                          <p:spTgt spid="39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1000"/>
                                        <p:tgtEl>
                                          <p:spTgt spid="399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1000"/>
                                        <p:tgtEl>
                                          <p:spTgt spid="399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1000"/>
                                        <p:tgtEl>
                                          <p:spTgt spid="399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399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1000"/>
                                        <p:tgtEl>
                                          <p:spTgt spid="399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 nodeType="clickPar">
                      <p:stCondLst>
                        <p:cond delay="indefinite"/>
                      </p:stCondLst>
                      <p:childTnLst>
                        <p:par>
                          <p:cTn id="2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 nodeType="clickPar">
                      <p:stCondLst>
                        <p:cond delay="indefinite"/>
                      </p:stCondLst>
                      <p:childTnLst>
                        <p:par>
                          <p:cTn id="2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 nodeType="clickPar">
                      <p:stCondLst>
                        <p:cond delay="indefinite"/>
                      </p:stCondLst>
                      <p:childTnLst>
                        <p:par>
                          <p:cTn id="2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1000"/>
                                        <p:tgtEl>
                                          <p:spTgt spid="39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 nodeType="clickPar">
                      <p:stCondLst>
                        <p:cond delay="indefinite"/>
                      </p:stCondLst>
                      <p:childTnLst>
                        <p:par>
                          <p:cTn id="2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 nodeType="clickPar">
                      <p:stCondLst>
                        <p:cond delay="indefinite"/>
                      </p:stCondLst>
                      <p:childTnLst>
                        <p:par>
                          <p:cTn id="2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1000"/>
                                        <p:tgtEl>
                                          <p:spTgt spid="400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1000"/>
                                        <p:tgtEl>
                                          <p:spTgt spid="400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1000"/>
                                        <p:tgtEl>
                                          <p:spTgt spid="400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1000"/>
                                        <p:tgtEl>
                                          <p:spTgt spid="400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1000"/>
                                        <p:tgtEl>
                                          <p:spTgt spid="400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1000"/>
                                        <p:tgtEl>
                                          <p:spTgt spid="40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 nodeType="clickPar">
                      <p:stCondLst>
                        <p:cond delay="indefinite"/>
                      </p:stCondLst>
                      <p:childTnLst>
                        <p:par>
                          <p:cTn id="3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 nodeType="clickPar">
                      <p:stCondLst>
                        <p:cond delay="indefinite"/>
                      </p:stCondLst>
                      <p:childTnLst>
                        <p:par>
                          <p:cTn id="3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 nodeType="clickPar">
                      <p:stCondLst>
                        <p:cond delay="indefinite"/>
                      </p:stCondLst>
                      <p:childTnLst>
                        <p:par>
                          <p:cTn id="3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 nodeType="clickPar">
                      <p:stCondLst>
                        <p:cond delay="indefinite"/>
                      </p:stCondLst>
                      <p:childTnLst>
                        <p:par>
                          <p:cTn id="3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 nodeType="clickPar">
                      <p:stCondLst>
                        <p:cond delay="indefinite"/>
                      </p:stCondLst>
                      <p:childTnLst>
                        <p:par>
                          <p:cTn id="3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7" fill="hold" nodeType="clickPar">
                      <p:stCondLst>
                        <p:cond delay="indefinite"/>
                      </p:stCondLst>
                      <p:childTnLst>
                        <p:par>
                          <p:cTn id="3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 nodeType="clickPar">
                      <p:stCondLst>
                        <p:cond delay="indefinite"/>
                      </p:stCondLst>
                      <p:childTnLst>
                        <p:par>
                          <p:cTn id="3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78" grpId="0"/>
      <p:bldP spid="39978" grpId="1"/>
      <p:bldP spid="39979" grpId="0"/>
      <p:bldP spid="39979" grpId="1"/>
      <p:bldP spid="39980" grpId="0"/>
      <p:bldP spid="39980" grpId="1"/>
      <p:bldP spid="40023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2"/>
          <p:cNvSpPr>
            <a:spLocks/>
          </p:cNvSpPr>
          <p:nvPr/>
        </p:nvSpPr>
        <p:spPr bwMode="auto">
          <a:xfrm>
            <a:off x="551384" y="390526"/>
            <a:ext cx="1108923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 sz="4400" b="1" dirty="0">
                <a:solidFill>
                  <a:srgbClr val="31314D"/>
                </a:solidFill>
              </a:rPr>
              <a:t>Опорный конспект</a:t>
            </a: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4386036" y="2275979"/>
            <a:ext cx="2952750" cy="431800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 dirty="0">
                <a:solidFill>
                  <a:srgbClr val="FFFFFF"/>
                </a:solidFill>
                <a:latin typeface="Arial" charset="0"/>
                <a:cs typeface="Arial" charset="0"/>
              </a:rPr>
              <a:t>Тип данных в Паскале</a:t>
            </a:r>
          </a:p>
        </p:txBody>
      </p:sp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551384" y="1175070"/>
            <a:ext cx="11089232" cy="830997"/>
          </a:xfrm>
          <a:prstGeom prst="rect">
            <a:avLst/>
          </a:prstGeom>
          <a:solidFill>
            <a:srgbClr val="E2E2E2"/>
          </a:solidFill>
          <a:ln w="38100">
            <a:solidFill>
              <a:srgbClr val="FF662B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b="1" i="1" dirty="0">
                <a:solidFill>
                  <a:srgbClr val="FF662B"/>
                </a:solidFill>
              </a:rPr>
              <a:t>Типы данных</a:t>
            </a:r>
            <a:r>
              <a:rPr lang="ru-RU" altLang="ru-RU" sz="2400" dirty="0">
                <a:solidFill>
                  <a:srgbClr val="FF662B"/>
                </a:solidFill>
              </a:rPr>
              <a:t> </a:t>
            </a:r>
            <a:r>
              <a:rPr lang="ru-RU" altLang="ru-RU" sz="2400" dirty="0"/>
              <a:t>в языке Паскаль: вещественный, целочисленный, символьный, строковый, логический.</a:t>
            </a:r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4601937" y="3715842"/>
            <a:ext cx="1584325" cy="431800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Целые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369911" y="5876429"/>
            <a:ext cx="1655762" cy="431800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Логические</a:t>
            </a:r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 flipV="1">
            <a:off x="2080986" y="2564904"/>
            <a:ext cx="2303462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3" name="Line 28"/>
          <p:cNvSpPr>
            <a:spLocks noChangeShapeType="1"/>
          </p:cNvSpPr>
          <p:nvPr/>
        </p:nvSpPr>
        <p:spPr bwMode="auto">
          <a:xfrm rot="5400000" flipV="1">
            <a:off x="317274" y="4328617"/>
            <a:ext cx="3527425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23623" name="AutoShape 71"/>
          <p:cNvSpPr>
            <a:spLocks noChangeArrowheads="1"/>
          </p:cNvSpPr>
          <p:nvPr/>
        </p:nvSpPr>
        <p:spPr bwMode="auto">
          <a:xfrm>
            <a:off x="7410224" y="2996705"/>
            <a:ext cx="2951163" cy="1008063"/>
          </a:xfrm>
          <a:prstGeom prst="roundRect">
            <a:avLst>
              <a:gd name="adj" fmla="val 16667"/>
            </a:avLst>
          </a:prstGeom>
          <a:solidFill>
            <a:srgbClr val="E2E2E2"/>
          </a:solidFill>
          <a:ln w="57150" cmpd="thickThin">
            <a:solidFill>
              <a:srgbClr val="FF662B"/>
            </a:solidFill>
            <a:round/>
            <a:headEnd/>
            <a:tailEnd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400">
                <a:latin typeface="FangSong" pitchFamily="49" charset="-122"/>
              </a:rPr>
              <a:t>abs (</a:t>
            </a:r>
            <a:r>
              <a:rPr lang="en-US" altLang="ru-RU" sz="2400" i="1">
                <a:latin typeface="FangSong" pitchFamily="49" charset="-122"/>
              </a:rPr>
              <a:t>x</a:t>
            </a:r>
            <a:r>
              <a:rPr lang="en-US" altLang="ru-RU" sz="2400">
                <a:latin typeface="FangSong" pitchFamily="49" charset="-122"/>
              </a:rPr>
              <a:t>)</a:t>
            </a:r>
            <a:r>
              <a:rPr lang="ru-RU" altLang="ru-RU" sz="2400">
                <a:latin typeface="FangSong" pitchFamily="49" charset="-122"/>
              </a:rPr>
              <a:t>,</a:t>
            </a:r>
            <a:r>
              <a:rPr lang="en-US" altLang="ru-RU" sz="2400">
                <a:latin typeface="FangSong" pitchFamily="49" charset="-122"/>
              </a:rPr>
              <a:t>sqr (</a:t>
            </a:r>
            <a:r>
              <a:rPr lang="en-US" altLang="ru-RU" sz="2400" i="1">
                <a:latin typeface="FangSong" pitchFamily="49" charset="-122"/>
              </a:rPr>
              <a:t>x</a:t>
            </a:r>
            <a:r>
              <a:rPr lang="en-US" altLang="ru-RU" sz="2400">
                <a:latin typeface="FangSong" pitchFamily="49" charset="-122"/>
              </a:rPr>
              <a:t>)</a:t>
            </a:r>
            <a:r>
              <a:rPr lang="ru-RU" altLang="ru-RU" sz="2400">
                <a:latin typeface="FangSong" pitchFamily="49" charset="-122"/>
              </a:rPr>
              <a:t>, </a:t>
            </a:r>
            <a:endParaRPr lang="ru-RU" altLang="ru-RU" sz="2400"/>
          </a:p>
          <a:p>
            <a:pPr eaLnBrk="1" hangingPunct="1"/>
            <a:r>
              <a:rPr lang="en-US" altLang="ru-RU" sz="2400">
                <a:latin typeface="FangSong" pitchFamily="49" charset="-122"/>
              </a:rPr>
              <a:t>sqrt (</a:t>
            </a:r>
            <a:r>
              <a:rPr lang="en-US" altLang="ru-RU" sz="2400" i="1">
                <a:latin typeface="FangSong" pitchFamily="49" charset="-122"/>
              </a:rPr>
              <a:t>x</a:t>
            </a:r>
            <a:r>
              <a:rPr lang="en-US" altLang="ru-RU" sz="2400">
                <a:latin typeface="FangSong" pitchFamily="49" charset="-122"/>
              </a:rPr>
              <a:t>)</a:t>
            </a:r>
            <a:r>
              <a:rPr lang="ru-RU" altLang="ru-RU" sz="2400"/>
              <a:t>, +, -, *, /</a:t>
            </a:r>
            <a:r>
              <a:rPr lang="ru-RU" altLang="ru-RU"/>
              <a:t> </a:t>
            </a:r>
          </a:p>
        </p:txBody>
      </p:sp>
      <p:sp>
        <p:nvSpPr>
          <p:cNvPr id="4" name="Line 28"/>
          <p:cNvSpPr>
            <a:spLocks noChangeShapeType="1"/>
          </p:cNvSpPr>
          <p:nvPr/>
        </p:nvSpPr>
        <p:spPr bwMode="auto">
          <a:xfrm flipV="1">
            <a:off x="2080987" y="3644404"/>
            <a:ext cx="288925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5" name="Line 28"/>
          <p:cNvSpPr>
            <a:spLocks noChangeShapeType="1"/>
          </p:cNvSpPr>
          <p:nvPr/>
        </p:nvSpPr>
        <p:spPr bwMode="auto">
          <a:xfrm flipV="1">
            <a:off x="2080987" y="5155704"/>
            <a:ext cx="288925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6" name="Line 28"/>
          <p:cNvSpPr>
            <a:spLocks noChangeShapeType="1"/>
          </p:cNvSpPr>
          <p:nvPr/>
        </p:nvSpPr>
        <p:spPr bwMode="auto">
          <a:xfrm flipV="1">
            <a:off x="2080987" y="6092329"/>
            <a:ext cx="288925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7" name="Line 28"/>
          <p:cNvSpPr>
            <a:spLocks noChangeShapeType="1"/>
          </p:cNvSpPr>
          <p:nvPr/>
        </p:nvSpPr>
        <p:spPr bwMode="auto">
          <a:xfrm flipV="1">
            <a:off x="4313011" y="3428504"/>
            <a:ext cx="215900" cy="21590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8" name="Line 28"/>
          <p:cNvSpPr>
            <a:spLocks noChangeShapeType="1"/>
          </p:cNvSpPr>
          <p:nvPr/>
        </p:nvSpPr>
        <p:spPr bwMode="auto">
          <a:xfrm>
            <a:off x="4241574" y="3715842"/>
            <a:ext cx="360363" cy="21590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2369911" y="3428504"/>
            <a:ext cx="1943100" cy="431800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Числовые</a:t>
            </a:r>
          </a:p>
        </p:txBody>
      </p:sp>
      <p:sp>
        <p:nvSpPr>
          <p:cNvPr id="9" name="Line 28"/>
          <p:cNvSpPr>
            <a:spLocks noChangeShapeType="1"/>
          </p:cNvSpPr>
          <p:nvPr/>
        </p:nvSpPr>
        <p:spPr bwMode="auto">
          <a:xfrm>
            <a:off x="6618062" y="3355479"/>
            <a:ext cx="719137" cy="217488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0" name="Line 28"/>
          <p:cNvSpPr>
            <a:spLocks noChangeShapeType="1"/>
          </p:cNvSpPr>
          <p:nvPr/>
        </p:nvSpPr>
        <p:spPr bwMode="auto">
          <a:xfrm flipV="1">
            <a:off x="6186262" y="3644404"/>
            <a:ext cx="1150937" cy="287338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23632" name="AutoShape 80"/>
          <p:cNvSpPr>
            <a:spLocks noChangeArrowheads="1"/>
          </p:cNvSpPr>
          <p:nvPr/>
        </p:nvSpPr>
        <p:spPr bwMode="auto">
          <a:xfrm>
            <a:off x="5178199" y="4796929"/>
            <a:ext cx="2951163" cy="577850"/>
          </a:xfrm>
          <a:prstGeom prst="roundRect">
            <a:avLst>
              <a:gd name="adj" fmla="val 16667"/>
            </a:avLst>
          </a:prstGeom>
          <a:solidFill>
            <a:srgbClr val="E2E2E2"/>
          </a:solidFill>
          <a:ln w="57150" cmpd="thickThin">
            <a:solidFill>
              <a:srgbClr val="FF662B"/>
            </a:solidFill>
            <a:round/>
            <a:headEnd/>
            <a:tailEnd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400">
                <a:latin typeface="FangSong" pitchFamily="49" charset="-122"/>
              </a:rPr>
              <a:t>ord, char</a:t>
            </a:r>
            <a:endParaRPr lang="ru-RU" altLang="ru-RU" sz="2400">
              <a:latin typeface="FangSong" pitchFamily="49" charset="-122"/>
            </a:endParaRPr>
          </a:p>
        </p:txBody>
      </p:sp>
      <p:sp>
        <p:nvSpPr>
          <p:cNvPr id="11" name="Line 28"/>
          <p:cNvSpPr>
            <a:spLocks noChangeShapeType="1"/>
          </p:cNvSpPr>
          <p:nvPr/>
        </p:nvSpPr>
        <p:spPr bwMode="auto">
          <a:xfrm flipV="1">
            <a:off x="4313012" y="5155704"/>
            <a:ext cx="865187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2354036" y="4939804"/>
            <a:ext cx="2032000" cy="431800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Символьные</a:t>
            </a:r>
          </a:p>
        </p:txBody>
      </p:sp>
      <p:sp>
        <p:nvSpPr>
          <p:cNvPr id="23634" name="AutoShape 82"/>
          <p:cNvSpPr>
            <a:spLocks noChangeArrowheads="1"/>
          </p:cNvSpPr>
          <p:nvPr/>
        </p:nvSpPr>
        <p:spPr bwMode="auto">
          <a:xfrm>
            <a:off x="5178199" y="5731968"/>
            <a:ext cx="2951163" cy="649287"/>
          </a:xfrm>
          <a:prstGeom prst="roundRect">
            <a:avLst>
              <a:gd name="adj" fmla="val 16667"/>
            </a:avLst>
          </a:prstGeom>
          <a:solidFill>
            <a:srgbClr val="E2E2E2"/>
          </a:solidFill>
          <a:ln w="57150" cmpd="thickThin">
            <a:solidFill>
              <a:srgbClr val="FF662B"/>
            </a:solidFill>
            <a:round/>
            <a:headEnd/>
            <a:tailEnd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>
                <a:latin typeface="FangSong" pitchFamily="49" charset="-122"/>
              </a:rPr>
              <a:t>and, or, not</a:t>
            </a:r>
          </a:p>
        </p:txBody>
      </p:sp>
      <p:sp>
        <p:nvSpPr>
          <p:cNvPr id="13" name="Line 28"/>
          <p:cNvSpPr>
            <a:spLocks noChangeShapeType="1"/>
          </p:cNvSpPr>
          <p:nvPr/>
        </p:nvSpPr>
        <p:spPr bwMode="auto">
          <a:xfrm flipV="1">
            <a:off x="4097112" y="6092329"/>
            <a:ext cx="1081087" cy="0"/>
          </a:xfrm>
          <a:prstGeom prst="line">
            <a:avLst/>
          </a:prstGeom>
          <a:noFill/>
          <a:ln w="38100" algn="ctr">
            <a:solidFill>
              <a:srgbClr val="FF662B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4601936" y="3068142"/>
            <a:ext cx="2087562" cy="431800"/>
          </a:xfrm>
          <a:prstGeom prst="rect">
            <a:avLst/>
          </a:prstGeom>
          <a:solidFill>
            <a:srgbClr val="31314D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Вещественные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3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3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3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565" grpId="0" animBg="1"/>
      <p:bldP spid="25" grpId="0" animBg="1"/>
      <p:bldP spid="2" grpId="0" animBg="1"/>
      <p:bldP spid="23623" grpId="0" animBg="1"/>
      <p:bldP spid="24" grpId="0" animBg="1"/>
      <p:bldP spid="23632" grpId="0" animBg="1"/>
      <p:bldP spid="12" grpId="0" animBg="1"/>
      <p:bldP spid="23634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2"/>
          <p:cNvSpPr>
            <a:spLocks/>
          </p:cNvSpPr>
          <p:nvPr/>
        </p:nvSpPr>
        <p:spPr bwMode="auto">
          <a:xfrm>
            <a:off x="550863" y="404813"/>
            <a:ext cx="111617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4400" b="1">
                <a:solidFill>
                  <a:srgbClr val="313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Домашнее задание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550863" y="1628775"/>
            <a:ext cx="1116171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b="1" smtClean="0">
                <a:latin typeface="Arial" panose="020B0604020202020204" pitchFamily="34" charset="0"/>
              </a:rPr>
              <a:t>§3.3, </a:t>
            </a:r>
            <a:r>
              <a:rPr lang="ru-RU" altLang="ru-RU" sz="2800" b="1" dirty="0">
                <a:latin typeface="Arial" panose="020B0604020202020204" pitchFamily="34" charset="0"/>
              </a:rPr>
              <a:t>вопросы и задания </a:t>
            </a:r>
            <a:r>
              <a:rPr lang="ru-RU" altLang="ru-RU" sz="2800" b="1" dirty="0" smtClean="0">
                <a:latin typeface="Arial" panose="020B0604020202020204" pitchFamily="34" charset="0"/>
              </a:rPr>
              <a:t>1-13 </a:t>
            </a:r>
            <a:r>
              <a:rPr lang="ru-RU" altLang="ru-RU" sz="2800" b="1" dirty="0">
                <a:latin typeface="Arial" panose="020B0604020202020204" pitchFamily="34" charset="0"/>
              </a:rPr>
              <a:t>к </a:t>
            </a:r>
            <a:r>
              <a:rPr lang="ru-RU" altLang="ru-RU" sz="2800" b="1" dirty="0" smtClean="0">
                <a:latin typeface="Arial" panose="020B0604020202020204" pitchFamily="34" charset="0"/>
              </a:rPr>
              <a:t>параграфу устно, 14-16 письменно </a:t>
            </a:r>
            <a:r>
              <a:rPr lang="ru-RU" altLang="ru-RU" sz="2800" b="1" smtClean="0">
                <a:latin typeface="Arial" panose="020B0604020202020204" pitchFamily="34" charset="0"/>
              </a:rPr>
              <a:t>в тетрадях</a:t>
            </a:r>
            <a:endParaRPr lang="ru-RU" altLang="ru-RU" sz="2800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7905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2">
  <a:themeElements>
    <a:clrScheme name="Другая 1">
      <a:dk1>
        <a:srgbClr val="31314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17BB8"/>
      </a:hlink>
      <a:folHlink>
        <a:srgbClr val="FF662B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Тема2" id="{A642A4EE-3C1C-452A-942D-C5BEE3DEA465}" vid="{BB49D449-0151-40D8-96AA-643103CFEDE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1901</TotalTime>
  <Words>1824</Words>
  <Application>Microsoft Office PowerPoint</Application>
  <PresentationFormat>Произвольный</PresentationFormat>
  <Paragraphs>306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Тема2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Windows User</cp:lastModifiedBy>
  <cp:revision>10</cp:revision>
  <dcterms:created xsi:type="dcterms:W3CDTF">2011-09-19T18:11:49Z</dcterms:created>
  <dcterms:modified xsi:type="dcterms:W3CDTF">2017-06-30T07:59:23Z</dcterms:modified>
</cp:coreProperties>
</file>